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9" r:id="rId2"/>
    <p:sldId id="280" r:id="rId3"/>
    <p:sldId id="259" r:id="rId4"/>
    <p:sldId id="266" r:id="rId5"/>
    <p:sldId id="261" r:id="rId6"/>
    <p:sldId id="270" r:id="rId7"/>
    <p:sldId id="262" r:id="rId8"/>
    <p:sldId id="273" r:id="rId9"/>
    <p:sldId id="263" r:id="rId10"/>
    <p:sldId id="275" r:id="rId11"/>
    <p:sldId id="264" r:id="rId12"/>
    <p:sldId id="278" r:id="rId13"/>
    <p:sldId id="265" r:id="rId14"/>
    <p:sldId id="281" r:id="rId15"/>
    <p:sldId id="282" r:id="rId16"/>
    <p:sldId id="277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595959"/>
    <a:srgbClr val="F4F4F4"/>
    <a:srgbClr val="D0CECF"/>
    <a:srgbClr val="FDD96A"/>
    <a:srgbClr val="FDDA66"/>
    <a:srgbClr val="FEFE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2621" autoAdjust="0"/>
  </p:normalViewPr>
  <p:slideViewPr>
    <p:cSldViewPr snapToGrid="0">
      <p:cViewPr varScale="1">
        <p:scale>
          <a:sx n="75" d="100"/>
          <a:sy n="75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960B-4974-4B7F-AF0C-0B226DD882F2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BBB3E-10C6-4AF4-8965-D068EC7368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466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BBB3E-10C6-4AF4-8965-D068EC73687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668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BBB3E-10C6-4AF4-8965-D068EC73687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148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9DF08-EB73-4D86-B696-A537CB949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A6666-6D78-42B9-BD02-014436CE5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AA023-605D-4BDE-80E2-CA78D131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66A32-1A11-4D15-8294-824077BF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5C21-7769-4201-BF07-7F26EE0A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23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93C37-D165-4193-94EB-E5AEB63E5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41BB3-B404-4952-8165-7C7C7EBB3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FE0D0-A4A1-4F63-85AB-73C98F0F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F227-AAF0-48C6-BA2A-6E14E7D3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28C83-0FCA-42F9-A808-1736E569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973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93DA19-DE33-4311-BE24-AD2848B27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4B680-027A-49A7-890B-0F6C8295E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259FE-3961-44BC-8D95-77713B393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09EE2-00C7-46FA-AACB-6C2EE6FF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A6D2A-817B-4DEA-9E65-EA532C62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157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ADAA-D0B3-4817-9768-F6592E65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7F5D9-0872-418B-91B4-6092AB29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9049-C561-4DE8-B142-CD7933BF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33056-3385-4A39-9EF8-FDDC7CF1E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54CEA-714A-4548-AED2-2A493D2F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EC65C0-D117-4A79-805E-2089AC565E1B}"/>
              </a:ext>
            </a:extLst>
          </p:cNvPr>
          <p:cNvSpPr txBox="1"/>
          <p:nvPr userDrawn="1"/>
        </p:nvSpPr>
        <p:spPr>
          <a:xfrm>
            <a:off x="2514600" y="-5836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E6E6E6"/>
                </a:solidFill>
              </a:rPr>
              <a:t>PardWeb.ir</a:t>
            </a:r>
            <a:endParaRPr lang="en-GB" sz="1800" dirty="0">
              <a:solidFill>
                <a:srgbClr val="E6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1487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AFDC7-FEB5-4432-8DCF-2DE5F5206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84A6C-7CB6-46EC-BAD5-F74042933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B8E35-A8F3-4856-B8A4-9FD09CFE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F5226-FFE8-42C0-A850-5DD03A021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BD6F5-D15A-4B25-9C21-4CE71AA9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806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44FE-9EF0-4E45-9513-08AC23B6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7B5C-F516-42E8-AAC7-28AB9E573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81680-DBC9-4E01-AD49-2767D51E9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278C3-93D8-4107-B86B-B2E66130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265F7-B615-459B-95F9-D7ECA82B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52CE0-7B69-43B0-93DC-0B0DE70B5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943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FFB8-91D0-49A9-A7B4-413313DA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0A77A-F092-4881-8EA7-313759DB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F0362-9968-4F4C-83B2-1D5300336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6A47A-F86D-40FC-9AF8-CFAE996BFD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B7242-D8C6-4880-B36A-49BEF99886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AD80E-E97A-4757-8113-17AE3A2AE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4194E-BA62-48E1-92C1-E17364A6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562A80-EA37-4369-84B1-4655118A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5477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FA3C9-8E7E-4A78-80D4-53551702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5826A2-0BD9-4A43-A86B-8EC4BD92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45921F-C857-4454-9EC8-B98C857B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657539-7BF0-4DF0-AAA0-AC307988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662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A5144-6511-4C7E-9510-E243ACB9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0FA9C-FE95-479E-BADC-4F15EB17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1BFB4-919E-441E-8BC5-F00C4DFE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9368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5A2D7-D108-4A79-AEB8-4182BC001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ADC0E-DADF-438E-84B2-A55733B9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B80F2-CF7C-4198-9A58-70E1534C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2B30B-3F10-415F-9EF3-135B65E6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37884-B850-4B60-9AFA-AD8A3028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686AE-BFA2-4300-8520-4EA56458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23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E480A-04F6-4163-BE7C-C4F549D2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2D887-5676-40B9-B03C-44C784FB3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4603C-9AF4-4A61-83BE-7C3A8BD95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6835C-2B76-4F47-9394-7AC8923C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73258-1B35-4EAF-98DA-3FFF7FABE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88815-8708-486D-BC61-AA47E935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052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018CE-9857-4388-8150-ABC2E7ED4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5A840-86C2-427F-8F72-8C53BDD56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B18B-9D61-4B38-99ED-35C323395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DBD9D-1494-414C-8265-FF14AA93C5CA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1A167-290F-47AC-BC2F-0747A7BE4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FB66D-056A-42D6-B139-AC4FF4E62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A8AF2-E8DB-4EC8-9469-963C583D99B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95793D-3A60-44C6-BBD8-30628139570E}"/>
              </a:ext>
            </a:extLst>
          </p:cNvPr>
          <p:cNvSpPr txBox="1"/>
          <p:nvPr userDrawn="1"/>
        </p:nvSpPr>
        <p:spPr>
          <a:xfrm>
            <a:off x="114300" y="71051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E6E6E6"/>
                </a:solidFill>
              </a:rPr>
              <a:t>PardWeb.ir</a:t>
            </a:r>
            <a:endParaRPr lang="en-GB" sz="1800" dirty="0">
              <a:solidFill>
                <a:srgbClr val="E6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38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pardweb.ir/product-tag/%d9%be%d8%a7%d9%88%d8%b1%d9%be%d9%88%db%8c%d9%86%d8%aa-%d8%ad%d8%b1%d9%81%d9%87-%d8%a7%db%8c/" TargetMode="External"/><Relationship Id="rId3" Type="http://schemas.openxmlformats.org/officeDocument/2006/relationships/image" Target="../media/image35.svg"/><Relationship Id="rId7" Type="http://schemas.openxmlformats.org/officeDocument/2006/relationships/hyperlink" Target="https://pardweb.ir/proposal-powerpoint-pro/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rdweb.ir/%d9%82%d8%a7%d9%84%d8%a8-%d9%be%d8%a7%d9%88%d8%b1%d9%be%d9%88%db%8c%d9%86%d8%aa-%d8%ad%d8%b1%d9%81%d9%87-%d8%a7%db%8c-%d8%af%d9%81%d8%a7%d8%b9-%d9%be%d8%a7%db%8c%d8%a7%d9%86-%d9%86%d8%a7%d9%85%d9%87/" TargetMode="External"/><Relationship Id="rId5" Type="http://schemas.openxmlformats.org/officeDocument/2006/relationships/image" Target="../media/image37.svg"/><Relationship Id="rId4" Type="http://schemas.openxmlformats.org/officeDocument/2006/relationships/image" Target="../media/image36.png"/><Relationship Id="rId9" Type="http://schemas.openxmlformats.org/officeDocument/2006/relationships/hyperlink" Target="https://pardweb.ir/%d9%82%d8%a7%d9%84%d8%a8-%d9%be%d8%a7%d9%88%d8%b1%d9%be%d9%88%db%8c%d9%86%d8%aa-%d8%ad%d8%b1%d9%81%d9%87-%d8%a7%db%8c-%d9%be%d8%a7%db%8c%d8%a7%d9%86-%d9%86%d8%a7%d9%85%d9%87-%d9%87%d8%a7%d9%88%d8%b1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?p=24627" TargetMode="External"/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 ?><Relationships xmlns="http://schemas.openxmlformats.org/package/2006/relationships"><Relationship Id="rId3" Target="https://pardweb.ir/phd-proposal-powerpoint/" TargetMode="External" Type="http://schemas.openxmlformats.org/officeDocument/2006/relationships/hyperlink"/><Relationship Id="rId2" Target="../media/image3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png"/><Relationship Id="rId18" Type="http://schemas.openxmlformats.org/officeDocument/2006/relationships/image" Target="../media/image9.png"/><Relationship Id="rId3" Type="http://schemas.openxmlformats.org/officeDocument/2006/relationships/image" Target="../media/image4.svg"/><Relationship Id="rId21" Type="http://schemas.openxmlformats.org/officeDocument/2006/relationships/image" Target="../media/image10.png"/><Relationship Id="rId7" Type="http://schemas.openxmlformats.org/officeDocument/2006/relationships/image" Target="../media/image6.png"/><Relationship Id="rId12" Type="http://schemas.openxmlformats.org/officeDocument/2006/relationships/image" Target="../media/image7.png"/><Relationship Id="rId17" Type="http://schemas.openxmlformats.org/officeDocument/2006/relationships/slide" Target="slide11.xml"/><Relationship Id="rId2" Type="http://schemas.openxmlformats.org/officeDocument/2006/relationships/image" Target="../media/image3.png"/><Relationship Id="rId16" Type="http://schemas.openxmlformats.org/officeDocument/2006/relationships/image" Target="../media/image9.png"/><Relationship Id="rId20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7.xml"/><Relationship Id="rId5" Type="http://schemas.openxmlformats.org/officeDocument/2006/relationships/slide" Target="slide3.xml"/><Relationship Id="rId15" Type="http://schemas.openxmlformats.org/officeDocument/2006/relationships/image" Target="../media/image8.png"/><Relationship Id="rId10" Type="http://schemas.openxmlformats.org/officeDocument/2006/relationships/image" Target="../media/image7.png"/><Relationship Id="rId19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6.png"/><Relationship Id="rId1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product-tag/%d9%be%d8%b1%d9%88%d9%be%d9%88%d8%b2%d8%a7%d9%84-%d8%af%da%a9%d8%aa%d8%b1%db%8c/" TargetMode="External"/><Relationship Id="rId2" Type="http://schemas.openxmlformats.org/officeDocument/2006/relationships/hyperlink" Target="https://pardweb.ir/product-category/azad/templeat-powerpoint-thes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hyperlink" Target="https://pardweb.ir/%d9%82%d8%a7%d9%84%d8%a8-%d9%88%d8%b1%d8%af-%d9%be%d8%a7%db%8c%d8%a7%d9%86-%d9%86%d8%a7%d9%85%d9%87-%d8%af%d8%a7%d9%86%d8%b4%da%af%d8%a7%d9%87-%d8%a2%d8%b2%d8%a7%d8%af/" TargetMode="External"/><Relationship Id="rId4" Type="http://schemas.openxmlformats.org/officeDocument/2006/relationships/hyperlink" Target="https://pardweb.ir/product-tag/%d8%b1%d8%b3%d8%a7%d9%84%d9%87-%d8%af%da%a9%d8%aa%d8%b1%db%8c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%d9%be%da%a9%db%8c%d8%ac-%d9%82%d8%a7%d9%84%d8%a8-%d9%be%d8%a7%d9%88%d8%b1%d9%be%d9%88%db%8c%d9%86%d8%aa-%d8%af%d8%a7%d9%86%d8%b4%d8%ac%d9%88%db%8c-%d8%af%da%a9%d8%aa%d8%b1%db%8c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ardweb.ir/product-category/olome-ensani/%d9%85%d8%b9%d8%a7%d8%b1%d9%81-%d8%a7%d8%b3%d9%84%d8%a7%d9%85%db%8c/" TargetMode="External"/><Relationship Id="rId3" Type="http://schemas.openxmlformats.org/officeDocument/2006/relationships/image" Target="../media/image21.svg"/><Relationship Id="rId7" Type="http://schemas.openxmlformats.org/officeDocument/2006/relationships/hyperlink" Target="https://pardweb.ir/product-category/azad/%d8%b4%d8%b1%da%a9%d8%aa%db%8c/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rdweb.ir/product-tag/%d9%be%d8%a7%d9%88%d8%b1%d9%be%d9%88%db%8c%d9%86%d8%aa-%d8%b3%d9%85%db%8c%d9%86%d8%a7%d8%b1-%d9%88-%da%a9%d8%a7%d8%b1%da%af%d8%a7%d9%87/" TargetMode="External"/><Relationship Id="rId5" Type="http://schemas.openxmlformats.org/officeDocument/2006/relationships/hyperlink" Target="https://pardweb.ir/product-category/azad/templeat-powerpoint-thesis/" TargetMode="External"/><Relationship Id="rId4" Type="http://schemas.openxmlformats.org/officeDocument/2006/relationships/hyperlink" Target="https://pardweb.ir/product-tag/%d9%be%d8%a7%d9%88%d8%b1%d9%be%d9%88%db%8c%d9%86%d8%aa-%d8%ad%d8%b1%d9%81%d9%87-%d8%a7%db%8c/" TargetMode="External"/><Relationship Id="rId9" Type="http://schemas.openxmlformats.org/officeDocument/2006/relationships/hyperlink" Target="https://pardweb.ir/product-category/azad/mobile-template-socia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D3A2C3D-B8ED-4859-8BFF-891B3CFBEC27}"/>
              </a:ext>
            </a:extLst>
          </p:cNvPr>
          <p:cNvSpPr/>
          <p:nvPr/>
        </p:nvSpPr>
        <p:spPr>
          <a:xfrm>
            <a:off x="186330" y="1131635"/>
            <a:ext cx="11819339" cy="5463087"/>
          </a:xfrm>
          <a:prstGeom prst="roundRect">
            <a:avLst>
              <a:gd name="adj" fmla="val 9987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134B9-B63E-4F17-AEEA-410A5EEF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43" y="1752796"/>
            <a:ext cx="7105649" cy="1114946"/>
          </a:xfrm>
          <a:prstGeom prst="roundRect">
            <a:avLst/>
          </a:prstGeom>
          <a:solidFill>
            <a:srgbClr val="F4F4F4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fa-IR" sz="4000" dirty="0"/>
              <a:t>عنوان پایان نامه خود را در اینجا تایپ کنید</a:t>
            </a:r>
            <a:endParaRPr lang="en-GB" sz="40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D1485F9-03DF-4464-9C14-9ABBE74E0FE8}"/>
              </a:ext>
            </a:extLst>
          </p:cNvPr>
          <p:cNvSpPr/>
          <p:nvPr/>
        </p:nvSpPr>
        <p:spPr>
          <a:xfrm>
            <a:off x="1333500" y="3057718"/>
            <a:ext cx="5772150" cy="737100"/>
          </a:xfrm>
          <a:custGeom>
            <a:avLst/>
            <a:gdLst>
              <a:gd name="connsiteX0" fmla="*/ 0 w 5772150"/>
              <a:gd name="connsiteY0" fmla="*/ 122852 h 737100"/>
              <a:gd name="connsiteX1" fmla="*/ 122852 w 5772150"/>
              <a:gd name="connsiteY1" fmla="*/ 0 h 737100"/>
              <a:gd name="connsiteX2" fmla="*/ 5649298 w 5772150"/>
              <a:gd name="connsiteY2" fmla="*/ 0 h 737100"/>
              <a:gd name="connsiteX3" fmla="*/ 5772150 w 5772150"/>
              <a:gd name="connsiteY3" fmla="*/ 122852 h 737100"/>
              <a:gd name="connsiteX4" fmla="*/ 5772150 w 5772150"/>
              <a:gd name="connsiteY4" fmla="*/ 614248 h 737100"/>
              <a:gd name="connsiteX5" fmla="*/ 5649298 w 5772150"/>
              <a:gd name="connsiteY5" fmla="*/ 737100 h 737100"/>
              <a:gd name="connsiteX6" fmla="*/ 122852 w 5772150"/>
              <a:gd name="connsiteY6" fmla="*/ 737100 h 737100"/>
              <a:gd name="connsiteX7" fmla="*/ 0 w 5772150"/>
              <a:gd name="connsiteY7" fmla="*/ 614248 h 737100"/>
              <a:gd name="connsiteX8" fmla="*/ 0 w 5772150"/>
              <a:gd name="connsiteY8" fmla="*/ 122852 h 73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150" h="737100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5649298" y="0"/>
                </a:lnTo>
                <a:cubicBezTo>
                  <a:pt x="5717147" y="0"/>
                  <a:pt x="5772150" y="55003"/>
                  <a:pt x="5772150" y="122852"/>
                </a:cubicBezTo>
                <a:lnTo>
                  <a:pt x="5772150" y="614248"/>
                </a:lnTo>
                <a:cubicBezTo>
                  <a:pt x="5772150" y="682097"/>
                  <a:pt x="5717147" y="737100"/>
                  <a:pt x="5649298" y="737100"/>
                </a:cubicBezTo>
                <a:lnTo>
                  <a:pt x="122852" y="737100"/>
                </a:lnTo>
                <a:cubicBezTo>
                  <a:pt x="55003" y="737100"/>
                  <a:pt x="0" y="682097"/>
                  <a:pt x="0" y="614248"/>
                </a:cubicBezTo>
                <a:lnTo>
                  <a:pt x="0" y="122852"/>
                </a:lnTo>
                <a:close/>
              </a:path>
            </a:pathLst>
          </a:custGeom>
          <a:solidFill>
            <a:srgbClr val="FDD96A"/>
          </a:solidFill>
          <a:ln>
            <a:extLst>
              <a:ext uri="{C807C97D-BFC1-408E-A445-0C87EB9F89A2}">
                <ask:lineSketchStyleProps xmlns:ask="http://schemas.microsoft.com/office/drawing/2018/sketchyshapes" sd="3241588309"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662" tIns="142662" rIns="142662" bIns="142662" numCol="1" spcCol="1270" anchor="ctr" anchorCtr="0">
            <a:noAutofit/>
          </a:bodyPr>
          <a:lstStyle/>
          <a:p>
            <a:pPr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dirty="0">
                <a:solidFill>
                  <a:srgbClr val="595959"/>
                </a:solidFill>
              </a:rPr>
              <a:t>استاد راهنما: دکتر مهدی تهرانی مقدم</a:t>
            </a:r>
            <a:endParaRPr lang="en-GB" sz="2800" dirty="0">
              <a:solidFill>
                <a:srgbClr val="595959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00C2D30-0763-417F-BC8D-D48E08C94D8A}"/>
              </a:ext>
            </a:extLst>
          </p:cNvPr>
          <p:cNvSpPr/>
          <p:nvPr/>
        </p:nvSpPr>
        <p:spPr>
          <a:xfrm>
            <a:off x="1333500" y="4002956"/>
            <a:ext cx="5772150" cy="737100"/>
          </a:xfrm>
          <a:custGeom>
            <a:avLst/>
            <a:gdLst>
              <a:gd name="connsiteX0" fmla="*/ 0 w 5772150"/>
              <a:gd name="connsiteY0" fmla="*/ 122852 h 737100"/>
              <a:gd name="connsiteX1" fmla="*/ 122852 w 5772150"/>
              <a:gd name="connsiteY1" fmla="*/ 0 h 737100"/>
              <a:gd name="connsiteX2" fmla="*/ 5649298 w 5772150"/>
              <a:gd name="connsiteY2" fmla="*/ 0 h 737100"/>
              <a:gd name="connsiteX3" fmla="*/ 5772150 w 5772150"/>
              <a:gd name="connsiteY3" fmla="*/ 122852 h 737100"/>
              <a:gd name="connsiteX4" fmla="*/ 5772150 w 5772150"/>
              <a:gd name="connsiteY4" fmla="*/ 614248 h 737100"/>
              <a:gd name="connsiteX5" fmla="*/ 5649298 w 5772150"/>
              <a:gd name="connsiteY5" fmla="*/ 737100 h 737100"/>
              <a:gd name="connsiteX6" fmla="*/ 122852 w 5772150"/>
              <a:gd name="connsiteY6" fmla="*/ 737100 h 737100"/>
              <a:gd name="connsiteX7" fmla="*/ 0 w 5772150"/>
              <a:gd name="connsiteY7" fmla="*/ 614248 h 737100"/>
              <a:gd name="connsiteX8" fmla="*/ 0 w 5772150"/>
              <a:gd name="connsiteY8" fmla="*/ 122852 h 73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150" h="737100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5649298" y="0"/>
                </a:lnTo>
                <a:cubicBezTo>
                  <a:pt x="5717147" y="0"/>
                  <a:pt x="5772150" y="55003"/>
                  <a:pt x="5772150" y="122852"/>
                </a:cubicBezTo>
                <a:lnTo>
                  <a:pt x="5772150" y="614248"/>
                </a:lnTo>
                <a:cubicBezTo>
                  <a:pt x="5772150" y="682097"/>
                  <a:pt x="5717147" y="737100"/>
                  <a:pt x="5649298" y="737100"/>
                </a:cubicBezTo>
                <a:lnTo>
                  <a:pt x="122852" y="737100"/>
                </a:lnTo>
                <a:cubicBezTo>
                  <a:pt x="55003" y="737100"/>
                  <a:pt x="0" y="682097"/>
                  <a:pt x="0" y="614248"/>
                </a:cubicBezTo>
                <a:lnTo>
                  <a:pt x="0" y="122852"/>
                </a:lnTo>
                <a:close/>
              </a:path>
            </a:pathLst>
          </a:custGeom>
          <a:solidFill>
            <a:srgbClr val="FDD96A"/>
          </a:solidFill>
          <a:ln>
            <a:extLst>
              <a:ext uri="{C807C97D-BFC1-408E-A445-0C87EB9F89A2}">
                <ask:lineSketchStyleProps xmlns:ask="http://schemas.microsoft.com/office/drawing/2018/sketchyshapes" sd="3544641978"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662" tIns="142662" rIns="142662" bIns="142662" numCol="1" spcCol="1270" anchor="ctr" anchorCtr="0">
            <a:noAutofit/>
          </a:bodyPr>
          <a:lstStyle/>
          <a:p>
            <a:pPr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dirty="0">
                <a:solidFill>
                  <a:srgbClr val="595959"/>
                </a:solidFill>
              </a:rPr>
              <a:t>استاد مشاور:دکتر سعید حسن مرادی</a:t>
            </a:r>
            <a:endParaRPr lang="en-GB" sz="2800" dirty="0">
              <a:solidFill>
                <a:srgbClr val="595959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CCA60FF-FD6C-42B4-B65F-C63AA20D73D3}"/>
              </a:ext>
            </a:extLst>
          </p:cNvPr>
          <p:cNvSpPr/>
          <p:nvPr/>
        </p:nvSpPr>
        <p:spPr>
          <a:xfrm>
            <a:off x="1333500" y="4867891"/>
            <a:ext cx="5772150" cy="737100"/>
          </a:xfrm>
          <a:custGeom>
            <a:avLst/>
            <a:gdLst>
              <a:gd name="connsiteX0" fmla="*/ 0 w 5772150"/>
              <a:gd name="connsiteY0" fmla="*/ 122852 h 737100"/>
              <a:gd name="connsiteX1" fmla="*/ 122852 w 5772150"/>
              <a:gd name="connsiteY1" fmla="*/ 0 h 737100"/>
              <a:gd name="connsiteX2" fmla="*/ 5649298 w 5772150"/>
              <a:gd name="connsiteY2" fmla="*/ 0 h 737100"/>
              <a:gd name="connsiteX3" fmla="*/ 5772150 w 5772150"/>
              <a:gd name="connsiteY3" fmla="*/ 122852 h 737100"/>
              <a:gd name="connsiteX4" fmla="*/ 5772150 w 5772150"/>
              <a:gd name="connsiteY4" fmla="*/ 614248 h 737100"/>
              <a:gd name="connsiteX5" fmla="*/ 5649298 w 5772150"/>
              <a:gd name="connsiteY5" fmla="*/ 737100 h 737100"/>
              <a:gd name="connsiteX6" fmla="*/ 122852 w 5772150"/>
              <a:gd name="connsiteY6" fmla="*/ 737100 h 737100"/>
              <a:gd name="connsiteX7" fmla="*/ 0 w 5772150"/>
              <a:gd name="connsiteY7" fmla="*/ 614248 h 737100"/>
              <a:gd name="connsiteX8" fmla="*/ 0 w 5772150"/>
              <a:gd name="connsiteY8" fmla="*/ 122852 h 73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150" h="737100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5649298" y="0"/>
                </a:lnTo>
                <a:cubicBezTo>
                  <a:pt x="5717147" y="0"/>
                  <a:pt x="5772150" y="55003"/>
                  <a:pt x="5772150" y="122852"/>
                </a:cubicBezTo>
                <a:lnTo>
                  <a:pt x="5772150" y="614248"/>
                </a:lnTo>
                <a:cubicBezTo>
                  <a:pt x="5772150" y="682097"/>
                  <a:pt x="5717147" y="737100"/>
                  <a:pt x="5649298" y="737100"/>
                </a:cubicBezTo>
                <a:lnTo>
                  <a:pt x="122852" y="737100"/>
                </a:lnTo>
                <a:cubicBezTo>
                  <a:pt x="55003" y="737100"/>
                  <a:pt x="0" y="682097"/>
                  <a:pt x="0" y="614248"/>
                </a:cubicBezTo>
                <a:lnTo>
                  <a:pt x="0" y="122852"/>
                </a:lnTo>
                <a:close/>
              </a:path>
            </a:pathLst>
          </a:custGeom>
          <a:solidFill>
            <a:srgbClr val="FDD96A"/>
          </a:solidFill>
          <a:ln>
            <a:extLst>
              <a:ext uri="{C807C97D-BFC1-408E-A445-0C87EB9F89A2}">
                <ask:lineSketchStyleProps xmlns:ask="http://schemas.microsoft.com/office/drawing/2018/sketchyshapes" sd="181362890"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662" tIns="142662" rIns="142662" bIns="142662" numCol="1" spcCol="1270" anchor="ctr" anchorCtr="0">
            <a:noAutofit/>
          </a:bodyPr>
          <a:lstStyle/>
          <a:p>
            <a:pPr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dirty="0">
                <a:solidFill>
                  <a:srgbClr val="595959"/>
                </a:solidFill>
              </a:rPr>
              <a:t>دانشجو:مهرداد مرادخانی</a:t>
            </a:r>
            <a:endParaRPr lang="en-GB" sz="2800" dirty="0">
              <a:solidFill>
                <a:srgbClr val="595959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47154E5-43B7-4A02-9111-71418B24E948}"/>
              </a:ext>
            </a:extLst>
          </p:cNvPr>
          <p:cNvSpPr/>
          <p:nvPr/>
        </p:nvSpPr>
        <p:spPr>
          <a:xfrm>
            <a:off x="1333500" y="5706202"/>
            <a:ext cx="5772150" cy="720184"/>
          </a:xfrm>
          <a:custGeom>
            <a:avLst/>
            <a:gdLst>
              <a:gd name="connsiteX0" fmla="*/ 0 w 5772150"/>
              <a:gd name="connsiteY0" fmla="*/ 213095 h 720184"/>
              <a:gd name="connsiteX1" fmla="*/ 213095 w 5772150"/>
              <a:gd name="connsiteY1" fmla="*/ 0 h 720184"/>
              <a:gd name="connsiteX2" fmla="*/ 700171 w 5772150"/>
              <a:gd name="connsiteY2" fmla="*/ 0 h 720184"/>
              <a:gd name="connsiteX3" fmla="*/ 1240707 w 5772150"/>
              <a:gd name="connsiteY3" fmla="*/ 0 h 720184"/>
              <a:gd name="connsiteX4" fmla="*/ 1834703 w 5772150"/>
              <a:gd name="connsiteY4" fmla="*/ 0 h 720184"/>
              <a:gd name="connsiteX5" fmla="*/ 2268320 w 5772150"/>
              <a:gd name="connsiteY5" fmla="*/ 0 h 720184"/>
              <a:gd name="connsiteX6" fmla="*/ 2915775 w 5772150"/>
              <a:gd name="connsiteY6" fmla="*/ 0 h 720184"/>
              <a:gd name="connsiteX7" fmla="*/ 3456311 w 5772150"/>
              <a:gd name="connsiteY7" fmla="*/ 0 h 720184"/>
              <a:gd name="connsiteX8" fmla="*/ 3889927 w 5772150"/>
              <a:gd name="connsiteY8" fmla="*/ 0 h 720184"/>
              <a:gd name="connsiteX9" fmla="*/ 4590842 w 5772150"/>
              <a:gd name="connsiteY9" fmla="*/ 0 h 720184"/>
              <a:gd name="connsiteX10" fmla="*/ 5024459 w 5772150"/>
              <a:gd name="connsiteY10" fmla="*/ 0 h 720184"/>
              <a:gd name="connsiteX11" fmla="*/ 5559055 w 5772150"/>
              <a:gd name="connsiteY11" fmla="*/ 0 h 720184"/>
              <a:gd name="connsiteX12" fmla="*/ 5772150 w 5772150"/>
              <a:gd name="connsiteY12" fmla="*/ 213095 h 720184"/>
              <a:gd name="connsiteX13" fmla="*/ 5772150 w 5772150"/>
              <a:gd name="connsiteY13" fmla="*/ 507089 h 720184"/>
              <a:gd name="connsiteX14" fmla="*/ 5559055 w 5772150"/>
              <a:gd name="connsiteY14" fmla="*/ 720184 h 720184"/>
              <a:gd name="connsiteX15" fmla="*/ 5071979 w 5772150"/>
              <a:gd name="connsiteY15" fmla="*/ 720184 h 720184"/>
              <a:gd name="connsiteX16" fmla="*/ 4424523 w 5772150"/>
              <a:gd name="connsiteY16" fmla="*/ 720184 h 720184"/>
              <a:gd name="connsiteX17" fmla="*/ 3937447 w 5772150"/>
              <a:gd name="connsiteY17" fmla="*/ 720184 h 720184"/>
              <a:gd name="connsiteX18" fmla="*/ 3503830 w 5772150"/>
              <a:gd name="connsiteY18" fmla="*/ 720184 h 720184"/>
              <a:gd name="connsiteX19" fmla="*/ 2909835 w 5772150"/>
              <a:gd name="connsiteY19" fmla="*/ 720184 h 720184"/>
              <a:gd name="connsiteX20" fmla="*/ 2422758 w 5772150"/>
              <a:gd name="connsiteY20" fmla="*/ 720184 h 720184"/>
              <a:gd name="connsiteX21" fmla="*/ 1882223 w 5772150"/>
              <a:gd name="connsiteY21" fmla="*/ 720184 h 720184"/>
              <a:gd name="connsiteX22" fmla="*/ 1448606 w 5772150"/>
              <a:gd name="connsiteY22" fmla="*/ 720184 h 720184"/>
              <a:gd name="connsiteX23" fmla="*/ 1014989 w 5772150"/>
              <a:gd name="connsiteY23" fmla="*/ 720184 h 720184"/>
              <a:gd name="connsiteX24" fmla="*/ 213095 w 5772150"/>
              <a:gd name="connsiteY24" fmla="*/ 720184 h 720184"/>
              <a:gd name="connsiteX25" fmla="*/ 0 w 5772150"/>
              <a:gd name="connsiteY25" fmla="*/ 507089 h 720184"/>
              <a:gd name="connsiteX26" fmla="*/ 0 w 5772150"/>
              <a:gd name="connsiteY26" fmla="*/ 213095 h 72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772150" h="720184" fill="none" extrusionOk="0">
                <a:moveTo>
                  <a:pt x="0" y="213095"/>
                </a:moveTo>
                <a:cubicBezTo>
                  <a:pt x="1268" y="92448"/>
                  <a:pt x="87672" y="-3180"/>
                  <a:pt x="213095" y="0"/>
                </a:cubicBezTo>
                <a:cubicBezTo>
                  <a:pt x="323926" y="-1029"/>
                  <a:pt x="530157" y="16472"/>
                  <a:pt x="700171" y="0"/>
                </a:cubicBezTo>
                <a:cubicBezTo>
                  <a:pt x="870185" y="-16472"/>
                  <a:pt x="974266" y="43542"/>
                  <a:pt x="1240707" y="0"/>
                </a:cubicBezTo>
                <a:cubicBezTo>
                  <a:pt x="1507148" y="-43542"/>
                  <a:pt x="1620374" y="4878"/>
                  <a:pt x="1834703" y="0"/>
                </a:cubicBezTo>
                <a:cubicBezTo>
                  <a:pt x="2049032" y="-4878"/>
                  <a:pt x="2132625" y="15121"/>
                  <a:pt x="2268320" y="0"/>
                </a:cubicBezTo>
                <a:cubicBezTo>
                  <a:pt x="2404015" y="-15121"/>
                  <a:pt x="2682493" y="40588"/>
                  <a:pt x="2915775" y="0"/>
                </a:cubicBezTo>
                <a:cubicBezTo>
                  <a:pt x="3149057" y="-40588"/>
                  <a:pt x="3255836" y="57864"/>
                  <a:pt x="3456311" y="0"/>
                </a:cubicBezTo>
                <a:cubicBezTo>
                  <a:pt x="3656786" y="-57864"/>
                  <a:pt x="3698470" y="3131"/>
                  <a:pt x="3889927" y="0"/>
                </a:cubicBezTo>
                <a:cubicBezTo>
                  <a:pt x="4081384" y="-3131"/>
                  <a:pt x="4274604" y="14009"/>
                  <a:pt x="4590842" y="0"/>
                </a:cubicBezTo>
                <a:cubicBezTo>
                  <a:pt x="4907080" y="-14009"/>
                  <a:pt x="4902073" y="16549"/>
                  <a:pt x="5024459" y="0"/>
                </a:cubicBezTo>
                <a:cubicBezTo>
                  <a:pt x="5146845" y="-16549"/>
                  <a:pt x="5377951" y="56320"/>
                  <a:pt x="5559055" y="0"/>
                </a:cubicBezTo>
                <a:cubicBezTo>
                  <a:pt x="5695616" y="17791"/>
                  <a:pt x="5787754" y="84564"/>
                  <a:pt x="5772150" y="213095"/>
                </a:cubicBezTo>
                <a:cubicBezTo>
                  <a:pt x="5783526" y="301655"/>
                  <a:pt x="5748248" y="429543"/>
                  <a:pt x="5772150" y="507089"/>
                </a:cubicBezTo>
                <a:cubicBezTo>
                  <a:pt x="5789567" y="600719"/>
                  <a:pt x="5683704" y="752294"/>
                  <a:pt x="5559055" y="720184"/>
                </a:cubicBezTo>
                <a:cubicBezTo>
                  <a:pt x="5397317" y="751050"/>
                  <a:pt x="5265067" y="711433"/>
                  <a:pt x="5071979" y="720184"/>
                </a:cubicBezTo>
                <a:cubicBezTo>
                  <a:pt x="4878891" y="728935"/>
                  <a:pt x="4602827" y="652929"/>
                  <a:pt x="4424523" y="720184"/>
                </a:cubicBezTo>
                <a:cubicBezTo>
                  <a:pt x="4246219" y="787439"/>
                  <a:pt x="4134080" y="706438"/>
                  <a:pt x="3937447" y="720184"/>
                </a:cubicBezTo>
                <a:cubicBezTo>
                  <a:pt x="3740814" y="733930"/>
                  <a:pt x="3693494" y="706972"/>
                  <a:pt x="3503830" y="720184"/>
                </a:cubicBezTo>
                <a:cubicBezTo>
                  <a:pt x="3314166" y="733396"/>
                  <a:pt x="3097126" y="718798"/>
                  <a:pt x="2909835" y="720184"/>
                </a:cubicBezTo>
                <a:cubicBezTo>
                  <a:pt x="2722544" y="721570"/>
                  <a:pt x="2567014" y="679349"/>
                  <a:pt x="2422758" y="720184"/>
                </a:cubicBezTo>
                <a:cubicBezTo>
                  <a:pt x="2278502" y="761019"/>
                  <a:pt x="2134733" y="674632"/>
                  <a:pt x="1882223" y="720184"/>
                </a:cubicBezTo>
                <a:cubicBezTo>
                  <a:pt x="1629713" y="765736"/>
                  <a:pt x="1550913" y="677783"/>
                  <a:pt x="1448606" y="720184"/>
                </a:cubicBezTo>
                <a:cubicBezTo>
                  <a:pt x="1346299" y="762585"/>
                  <a:pt x="1166310" y="683569"/>
                  <a:pt x="1014989" y="720184"/>
                </a:cubicBezTo>
                <a:cubicBezTo>
                  <a:pt x="863668" y="756799"/>
                  <a:pt x="513239" y="686176"/>
                  <a:pt x="213095" y="720184"/>
                </a:cubicBezTo>
                <a:cubicBezTo>
                  <a:pt x="75633" y="724435"/>
                  <a:pt x="15079" y="614194"/>
                  <a:pt x="0" y="507089"/>
                </a:cubicBezTo>
                <a:cubicBezTo>
                  <a:pt x="-8532" y="388626"/>
                  <a:pt x="25538" y="357800"/>
                  <a:pt x="0" y="213095"/>
                </a:cubicBezTo>
                <a:close/>
              </a:path>
              <a:path w="5772150" h="720184" stroke="0" extrusionOk="0">
                <a:moveTo>
                  <a:pt x="0" y="213095"/>
                </a:moveTo>
                <a:cubicBezTo>
                  <a:pt x="-17909" y="107106"/>
                  <a:pt x="88992" y="-8282"/>
                  <a:pt x="213095" y="0"/>
                </a:cubicBezTo>
                <a:cubicBezTo>
                  <a:pt x="472029" y="-34800"/>
                  <a:pt x="529718" y="2500"/>
                  <a:pt x="807091" y="0"/>
                </a:cubicBezTo>
                <a:cubicBezTo>
                  <a:pt x="1084464" y="-2500"/>
                  <a:pt x="1200004" y="1161"/>
                  <a:pt x="1508005" y="0"/>
                </a:cubicBezTo>
                <a:cubicBezTo>
                  <a:pt x="1816006" y="-1161"/>
                  <a:pt x="1867499" y="63107"/>
                  <a:pt x="2208920" y="0"/>
                </a:cubicBezTo>
                <a:cubicBezTo>
                  <a:pt x="2550342" y="-63107"/>
                  <a:pt x="2540887" y="51713"/>
                  <a:pt x="2642537" y="0"/>
                </a:cubicBezTo>
                <a:cubicBezTo>
                  <a:pt x="2744187" y="-51713"/>
                  <a:pt x="3132360" y="59291"/>
                  <a:pt x="3289992" y="0"/>
                </a:cubicBezTo>
                <a:cubicBezTo>
                  <a:pt x="3447624" y="-59291"/>
                  <a:pt x="3588868" y="18582"/>
                  <a:pt x="3830528" y="0"/>
                </a:cubicBezTo>
                <a:cubicBezTo>
                  <a:pt x="4072188" y="-18582"/>
                  <a:pt x="4195266" y="59167"/>
                  <a:pt x="4424523" y="0"/>
                </a:cubicBezTo>
                <a:cubicBezTo>
                  <a:pt x="4653781" y="-59167"/>
                  <a:pt x="5124254" y="105941"/>
                  <a:pt x="5559055" y="0"/>
                </a:cubicBezTo>
                <a:cubicBezTo>
                  <a:pt x="5676024" y="2661"/>
                  <a:pt x="5759386" y="107316"/>
                  <a:pt x="5772150" y="213095"/>
                </a:cubicBezTo>
                <a:cubicBezTo>
                  <a:pt x="5780645" y="343183"/>
                  <a:pt x="5739768" y="409976"/>
                  <a:pt x="5772150" y="507089"/>
                </a:cubicBezTo>
                <a:cubicBezTo>
                  <a:pt x="5755323" y="617307"/>
                  <a:pt x="5674441" y="694687"/>
                  <a:pt x="5559055" y="720184"/>
                </a:cubicBezTo>
                <a:cubicBezTo>
                  <a:pt x="5378735" y="723942"/>
                  <a:pt x="5216480" y="670095"/>
                  <a:pt x="5071979" y="720184"/>
                </a:cubicBezTo>
                <a:cubicBezTo>
                  <a:pt x="4927478" y="770273"/>
                  <a:pt x="4748240" y="702408"/>
                  <a:pt x="4584902" y="720184"/>
                </a:cubicBezTo>
                <a:cubicBezTo>
                  <a:pt x="4421564" y="737960"/>
                  <a:pt x="4141622" y="695704"/>
                  <a:pt x="3937447" y="720184"/>
                </a:cubicBezTo>
                <a:cubicBezTo>
                  <a:pt x="3733272" y="744664"/>
                  <a:pt x="3517207" y="686017"/>
                  <a:pt x="3343452" y="720184"/>
                </a:cubicBezTo>
                <a:cubicBezTo>
                  <a:pt x="3169697" y="754351"/>
                  <a:pt x="2966406" y="683089"/>
                  <a:pt x="2695996" y="720184"/>
                </a:cubicBezTo>
                <a:cubicBezTo>
                  <a:pt x="2425586" y="757279"/>
                  <a:pt x="2198879" y="685015"/>
                  <a:pt x="2048541" y="720184"/>
                </a:cubicBezTo>
                <a:cubicBezTo>
                  <a:pt x="1898204" y="755353"/>
                  <a:pt x="1743477" y="719353"/>
                  <a:pt x="1614925" y="720184"/>
                </a:cubicBezTo>
                <a:cubicBezTo>
                  <a:pt x="1486373" y="721015"/>
                  <a:pt x="1168384" y="682432"/>
                  <a:pt x="967469" y="720184"/>
                </a:cubicBezTo>
                <a:cubicBezTo>
                  <a:pt x="766554" y="757936"/>
                  <a:pt x="590190" y="681709"/>
                  <a:pt x="213095" y="720184"/>
                </a:cubicBezTo>
                <a:cubicBezTo>
                  <a:pt x="92432" y="730040"/>
                  <a:pt x="-877" y="656407"/>
                  <a:pt x="0" y="507089"/>
                </a:cubicBezTo>
                <a:cubicBezTo>
                  <a:pt x="-34013" y="427824"/>
                  <a:pt x="24814" y="311772"/>
                  <a:pt x="0" y="213095"/>
                </a:cubicBezTo>
                <a:close/>
              </a:path>
            </a:pathLst>
          </a:custGeom>
          <a:solidFill>
            <a:srgbClr val="FDD96A"/>
          </a:solidFill>
          <a:ln>
            <a:extLst>
              <a:ext uri="{C807C97D-BFC1-408E-A445-0C87EB9F89A2}">
                <ask:lineSketchStyleProps xmlns:ask="http://schemas.microsoft.com/office/drawing/2018/sketchyshapes" sd="3863917355">
                  <a:prstGeom prst="roundRect">
                    <a:avLst>
                      <a:gd name="adj" fmla="val 29589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662" tIns="142662" rIns="142662" bIns="142662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a-IR" sz="2800" kern="1200" dirty="0">
                <a:solidFill>
                  <a:srgbClr val="595959"/>
                </a:solidFill>
              </a:rPr>
              <a:t>تاریخ ارائه : مرداد ماه ****</a:t>
            </a:r>
            <a:endParaRPr lang="en-GB" sz="2800" kern="1200" dirty="0">
              <a:solidFill>
                <a:srgbClr val="595959"/>
              </a:solidFill>
            </a:endParaRPr>
          </a:p>
        </p:txBody>
      </p:sp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42ABA0CE-20EE-4BAE-87B7-1D03805C3007}"/>
              </a:ext>
            </a:extLst>
          </p:cNvPr>
          <p:cNvSpPr/>
          <p:nvPr/>
        </p:nvSpPr>
        <p:spPr>
          <a:xfrm>
            <a:off x="7848600" y="1128213"/>
            <a:ext cx="4210050" cy="5729787"/>
          </a:xfrm>
          <a:prstGeom prst="round2SameRect">
            <a:avLst>
              <a:gd name="adj1" fmla="val 13047"/>
              <a:gd name="adj2" fmla="val 0"/>
            </a:avLst>
          </a:prstGeom>
          <a:solidFill>
            <a:srgbClr val="FDDA66"/>
          </a:solidFill>
          <a:ln>
            <a:solidFill>
              <a:srgbClr val="D0CECF"/>
            </a:solidFill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8E0281-612D-4663-9722-ADD04B1DFD86}"/>
              </a:ext>
            </a:extLst>
          </p:cNvPr>
          <p:cNvSpPr/>
          <p:nvPr/>
        </p:nvSpPr>
        <p:spPr>
          <a:xfrm>
            <a:off x="0" y="-11111"/>
            <a:ext cx="12192000" cy="274387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F22D38D-0DF6-4ED7-9B53-7A75D8B6B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087" y="1996570"/>
            <a:ext cx="4073458" cy="373321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EB6185B-36A8-47FB-8124-43D0AA3C9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368" y="266700"/>
            <a:ext cx="1603387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63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تحلیل داده ها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ADDC9EC3-9FC6-4AF7-AD65-ACA05254F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10</a:t>
            </a:fld>
            <a:endParaRPr lang="en-GB" sz="105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2118B9-2EE4-4FC7-BE25-1C492C49935F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Action Button: Go Forward or Next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BA261EA-DD59-460E-967E-757B67D02D52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Action Button: Go Back or Previous 1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DAB9D48-FC51-4CD4-8B11-6C8077A5A855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18" name="Graphic 17" descr="Bar graph with upward trend with solid fill">
            <a:extLst>
              <a:ext uri="{FF2B5EF4-FFF2-40B4-BE49-F238E27FC236}">
                <a16:creationId xmlns:a16="http://schemas.microsoft.com/office/drawing/2014/main" id="{A2414DAD-E4DA-49E2-B5C6-04BD9C553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4572" y="28118"/>
            <a:ext cx="1558294" cy="155829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60BBD88-6110-42EB-AD1C-4F05A89FDDE3}"/>
              </a:ext>
            </a:extLst>
          </p:cNvPr>
          <p:cNvGrpSpPr/>
          <p:nvPr/>
        </p:nvGrpSpPr>
        <p:grpSpPr>
          <a:xfrm>
            <a:off x="1162051" y="1883832"/>
            <a:ext cx="9722910" cy="3906552"/>
            <a:chOff x="3044075" y="2068839"/>
            <a:chExt cx="7519185" cy="2927391"/>
          </a:xfrm>
        </p:grpSpPr>
        <p:sp>
          <p:nvSpPr>
            <p:cNvPr id="20" name="Google Shape;643;p41">
              <a:extLst>
                <a:ext uri="{FF2B5EF4-FFF2-40B4-BE49-F238E27FC236}">
                  <a16:creationId xmlns:a16="http://schemas.microsoft.com/office/drawing/2014/main" id="{FEA9E7C1-7DC2-400C-AF52-BE118815BFDB}"/>
                </a:ext>
              </a:extLst>
            </p:cNvPr>
            <p:cNvSpPr/>
            <p:nvPr/>
          </p:nvSpPr>
          <p:spPr>
            <a:xfrm>
              <a:off x="3044075" y="2068839"/>
              <a:ext cx="3683400" cy="1387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342900" algn="bl" rotWithShape="0">
                <a:schemeClr val="accent1">
                  <a:alpha val="40000"/>
                </a:schemeClr>
              </a:outerShdw>
            </a:effectLst>
          </p:spPr>
          <p:txBody>
            <a:bodyPr spcFirstLastPara="1" wrap="square" lIns="91425" tIns="91425" rIns="1371600" bIns="91425" anchor="t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b="1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نقاط قوت</a:t>
              </a:r>
              <a:endParaRPr b="1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  <a:p>
              <a:pPr marL="0" lvl="0" indent="0" algn="r" rtl="1"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fa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آبی رنگ آسمان صاف و دریای عمیق است</a:t>
              </a:r>
              <a:endPara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sp>
          <p:nvSpPr>
            <p:cNvPr id="21" name="Google Shape;644;p41">
              <a:extLst>
                <a:ext uri="{FF2B5EF4-FFF2-40B4-BE49-F238E27FC236}">
                  <a16:creationId xmlns:a16="http://schemas.microsoft.com/office/drawing/2014/main" id="{E25365ED-F0D1-44D8-B4F6-C482678BCB17}"/>
                </a:ext>
              </a:extLst>
            </p:cNvPr>
            <p:cNvSpPr/>
            <p:nvPr/>
          </p:nvSpPr>
          <p:spPr>
            <a:xfrm>
              <a:off x="6879860" y="2068839"/>
              <a:ext cx="3683400" cy="1387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342900" algn="bl" rotWithShape="0">
                <a:schemeClr val="accent1">
                  <a:alpha val="40000"/>
                </a:schemeClr>
              </a:outerShdw>
            </a:effectLst>
          </p:spPr>
          <p:txBody>
            <a:bodyPr spcFirstLastPara="1" wrap="square" lIns="1371600" tIns="91425" rIns="91425" bIns="91425" anchor="t" anchorCtr="0">
              <a:noAutofit/>
            </a:bodyPr>
            <a:lstStyle/>
            <a:p>
              <a:pPr marL="0" lvl="0" indent="0" algn="l" rtl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a" b="1" dirty="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نقاط ضعف</a:t>
              </a:r>
              <a:endParaRPr b="1" dirty="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  <a:p>
              <a:pPr marL="0" lvl="0" indent="0" algn="l" rtl="1"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fa" dirty="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زرد رنگ طلایی، کره و لیموی رسیده است</a:t>
              </a:r>
              <a:endParaRPr dirty="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sp>
          <p:nvSpPr>
            <p:cNvPr id="22" name="Google Shape;645;p41">
              <a:extLst>
                <a:ext uri="{FF2B5EF4-FFF2-40B4-BE49-F238E27FC236}">
                  <a16:creationId xmlns:a16="http://schemas.microsoft.com/office/drawing/2014/main" id="{7EC2ACA9-470F-433D-8B98-452AD94BD053}"/>
                </a:ext>
              </a:extLst>
            </p:cNvPr>
            <p:cNvSpPr/>
            <p:nvPr/>
          </p:nvSpPr>
          <p:spPr>
            <a:xfrm>
              <a:off x="3044075" y="3608730"/>
              <a:ext cx="3683400" cy="1387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342900" algn="bl" rotWithShape="0">
                <a:schemeClr val="accent1">
                  <a:alpha val="40000"/>
                </a:schemeClr>
              </a:outerShdw>
            </a:effectLst>
          </p:spPr>
          <p:txBody>
            <a:bodyPr spcFirstLastPara="1" wrap="square" lIns="91425" tIns="91425" rIns="1371600" bIns="91425" anchor="b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b="1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  <a:p>
              <a:pPr marL="0" lvl="0" indent="0" algn="r" rtl="1"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a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سیاه رنگ آبنوس و فضای بیرونی است</a:t>
              </a:r>
              <a:endPara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  <a:p>
              <a:pPr marL="0" lvl="0" indent="0" algn="r" rtl="1">
                <a:spcBef>
                  <a:spcPts val="600"/>
                </a:spcBef>
                <a:spcAft>
                  <a:spcPts val="60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a" b="1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فرصت ها</a:t>
              </a:r>
              <a:endPara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sp>
          <p:nvSpPr>
            <p:cNvPr id="23" name="Google Shape;646;p41">
              <a:extLst>
                <a:ext uri="{FF2B5EF4-FFF2-40B4-BE49-F238E27FC236}">
                  <a16:creationId xmlns:a16="http://schemas.microsoft.com/office/drawing/2014/main" id="{521A5EA2-38AB-4DA9-A001-2770EFA0C302}"/>
                </a:ext>
              </a:extLst>
            </p:cNvPr>
            <p:cNvSpPr/>
            <p:nvPr/>
          </p:nvSpPr>
          <p:spPr>
            <a:xfrm>
              <a:off x="6879860" y="3608730"/>
              <a:ext cx="3683400" cy="1387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342900" algn="bl" rotWithShape="0">
                <a:schemeClr val="accent1">
                  <a:alpha val="40000"/>
                </a:schemeClr>
              </a:outerShdw>
            </a:effectLst>
          </p:spPr>
          <p:txBody>
            <a:bodyPr spcFirstLastPara="1" wrap="square" lIns="1371600" tIns="91425" rIns="91425" bIns="91425" anchor="b" anchorCtr="0">
              <a:noAutofit/>
            </a:bodyPr>
            <a:lstStyle/>
            <a:p>
              <a:pPr marL="0" lvl="0" indent="0" algn="l" rtl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fa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سفید رنگ شیر و برف تازه است</a:t>
              </a:r>
              <a:endPara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  <a:p>
              <a:pPr marL="0" lvl="0" indent="0" algn="l" rtl="1">
                <a:spcBef>
                  <a:spcPts val="600"/>
                </a:spcBef>
                <a:spcAft>
                  <a:spcPts val="600"/>
                </a:spcAft>
                <a:buNone/>
              </a:pPr>
              <a:r>
                <a:rPr lang="fa" b="1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rPr>
                <a:t>تهدیدها</a:t>
              </a:r>
              <a:endParaRPr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sp>
          <p:nvSpPr>
            <p:cNvPr id="24" name="Google Shape;647;p41">
              <a:extLst>
                <a:ext uri="{FF2B5EF4-FFF2-40B4-BE49-F238E27FC236}">
                  <a16:creationId xmlns:a16="http://schemas.microsoft.com/office/drawing/2014/main" id="{2D985FC7-7721-4821-BA88-3ECD68CBD0F2}"/>
                </a:ext>
              </a:extLst>
            </p:cNvPr>
            <p:cNvSpPr/>
            <p:nvPr/>
          </p:nvSpPr>
          <p:spPr>
            <a:xfrm>
              <a:off x="5670138" y="2397211"/>
              <a:ext cx="2116500" cy="2116500"/>
            </a:xfrm>
            <a:prstGeom prst="pie">
              <a:avLst>
                <a:gd name="adj1" fmla="val 10788866"/>
                <a:gd name="adj2" fmla="val 1620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48;p41">
              <a:extLst>
                <a:ext uri="{FF2B5EF4-FFF2-40B4-BE49-F238E27FC236}">
                  <a16:creationId xmlns:a16="http://schemas.microsoft.com/office/drawing/2014/main" id="{F321D9C8-B343-4063-BE1A-91E3AC532D59}"/>
                </a:ext>
              </a:extLst>
            </p:cNvPr>
            <p:cNvSpPr/>
            <p:nvPr/>
          </p:nvSpPr>
          <p:spPr>
            <a:xfrm rot="5400000">
              <a:off x="5822861" y="2397211"/>
              <a:ext cx="2116500" cy="2116500"/>
            </a:xfrm>
            <a:prstGeom prst="pie">
              <a:avLst>
                <a:gd name="adj1" fmla="val 10788866"/>
                <a:gd name="adj2" fmla="val 1620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49;p41">
              <a:extLst>
                <a:ext uri="{FF2B5EF4-FFF2-40B4-BE49-F238E27FC236}">
                  <a16:creationId xmlns:a16="http://schemas.microsoft.com/office/drawing/2014/main" id="{D3078ECB-F404-44C4-9045-443CDA0DF2A8}"/>
                </a:ext>
              </a:extLst>
            </p:cNvPr>
            <p:cNvSpPr/>
            <p:nvPr/>
          </p:nvSpPr>
          <p:spPr>
            <a:xfrm rot="10800000">
              <a:off x="5822861" y="2551112"/>
              <a:ext cx="2116500" cy="2116500"/>
            </a:xfrm>
            <a:prstGeom prst="pie">
              <a:avLst>
                <a:gd name="adj1" fmla="val 10788866"/>
                <a:gd name="adj2" fmla="val 1620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50;p41">
              <a:extLst>
                <a:ext uri="{FF2B5EF4-FFF2-40B4-BE49-F238E27FC236}">
                  <a16:creationId xmlns:a16="http://schemas.microsoft.com/office/drawing/2014/main" id="{DB5405A1-0773-4D79-9A0B-D01AD9E86D0F}"/>
                </a:ext>
              </a:extLst>
            </p:cNvPr>
            <p:cNvSpPr/>
            <p:nvPr/>
          </p:nvSpPr>
          <p:spPr>
            <a:xfrm rot="-5400000">
              <a:off x="5670138" y="2551112"/>
              <a:ext cx="2116500" cy="2116500"/>
            </a:xfrm>
            <a:prstGeom prst="pie">
              <a:avLst>
                <a:gd name="adj1" fmla="val 10788866"/>
                <a:gd name="adj2" fmla="val 1620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51;p41">
              <a:extLst>
                <a:ext uri="{FF2B5EF4-FFF2-40B4-BE49-F238E27FC236}">
                  <a16:creationId xmlns:a16="http://schemas.microsoft.com/office/drawing/2014/main" id="{7A4250F3-2AAC-4BA3-AF8C-E9A58FAA792A}"/>
                </a:ext>
              </a:extLst>
            </p:cNvPr>
            <p:cNvSpPr/>
            <p:nvPr/>
          </p:nvSpPr>
          <p:spPr>
            <a:xfrm>
              <a:off x="6157437" y="2838721"/>
              <a:ext cx="314767" cy="40074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 rtl="1"/>
              <a:r>
                <a:rPr lang="en-US" b="1" i="0" dirty="0">
                  <a:ln>
                    <a:noFill/>
                  </a:ln>
                  <a:solidFill>
                    <a:schemeClr val="lt1"/>
                  </a:solidFill>
                  <a:latin typeface="Arial"/>
                </a:rPr>
                <a:t>S</a:t>
              </a:r>
              <a:endParaRPr b="1" i="0" dirty="0">
                <a:ln>
                  <a:noFill/>
                </a:ln>
                <a:solidFill>
                  <a:schemeClr val="lt1"/>
                </a:solidFill>
                <a:latin typeface="Arial"/>
              </a:endParaRPr>
            </a:p>
          </p:txBody>
        </p:sp>
        <p:sp>
          <p:nvSpPr>
            <p:cNvPr id="29" name="Google Shape;652;p41">
              <a:extLst>
                <a:ext uri="{FF2B5EF4-FFF2-40B4-BE49-F238E27FC236}">
                  <a16:creationId xmlns:a16="http://schemas.microsoft.com/office/drawing/2014/main" id="{B0150B38-8F6E-418B-84A6-9B09D98C7AFC}"/>
                </a:ext>
              </a:extLst>
            </p:cNvPr>
            <p:cNvSpPr/>
            <p:nvPr/>
          </p:nvSpPr>
          <p:spPr>
            <a:xfrm>
              <a:off x="7046806" y="2845480"/>
              <a:ext cx="507846" cy="38722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 rtl="1"/>
              <a:r>
                <a:rPr lang="en-US" b="1" i="0" dirty="0">
                  <a:ln>
                    <a:noFill/>
                  </a:ln>
                  <a:solidFill>
                    <a:schemeClr val="lt1"/>
                  </a:solidFill>
                  <a:latin typeface="Arial"/>
                </a:rPr>
                <a:t>W</a:t>
              </a:r>
              <a:endParaRPr b="1" i="0" dirty="0">
                <a:ln>
                  <a:noFill/>
                </a:ln>
                <a:solidFill>
                  <a:schemeClr val="lt1"/>
                </a:solidFill>
                <a:latin typeface="Arial"/>
              </a:endParaRPr>
            </a:p>
          </p:txBody>
        </p:sp>
        <p:sp>
          <p:nvSpPr>
            <p:cNvPr id="30" name="Google Shape;653;p41">
              <a:extLst>
                <a:ext uri="{FF2B5EF4-FFF2-40B4-BE49-F238E27FC236}">
                  <a16:creationId xmlns:a16="http://schemas.microsoft.com/office/drawing/2014/main" id="{E8CEABCD-671B-4DB8-8D64-454D9B391290}"/>
                </a:ext>
              </a:extLst>
            </p:cNvPr>
            <p:cNvSpPr/>
            <p:nvPr/>
          </p:nvSpPr>
          <p:spPr>
            <a:xfrm>
              <a:off x="6127150" y="3807556"/>
              <a:ext cx="375341" cy="40020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 rtl="1"/>
              <a:r>
                <a:rPr b="1" i="0">
                  <a:ln>
                    <a:noFill/>
                  </a:ln>
                  <a:solidFill>
                    <a:schemeClr val="lt1"/>
                  </a:solidFill>
                  <a:latin typeface="Arial"/>
                </a:rPr>
                <a:t>O</a:t>
              </a:r>
            </a:p>
          </p:txBody>
        </p:sp>
        <p:sp>
          <p:nvSpPr>
            <p:cNvPr id="31" name="Google Shape;654;p41">
              <a:extLst>
                <a:ext uri="{FF2B5EF4-FFF2-40B4-BE49-F238E27FC236}">
                  <a16:creationId xmlns:a16="http://schemas.microsoft.com/office/drawing/2014/main" id="{B6D753AE-49FF-4632-B059-6336A732CE31}"/>
                </a:ext>
              </a:extLst>
            </p:cNvPr>
            <p:cNvSpPr/>
            <p:nvPr/>
          </p:nvSpPr>
          <p:spPr>
            <a:xfrm>
              <a:off x="7146861" y="3814316"/>
              <a:ext cx="307737" cy="387229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 rtl="1"/>
              <a:r>
                <a:rPr lang="en-US" b="1" i="0" dirty="0">
                  <a:ln>
                    <a:noFill/>
                  </a:ln>
                  <a:solidFill>
                    <a:schemeClr val="lt1"/>
                  </a:solidFill>
                  <a:latin typeface="Arial"/>
                </a:rPr>
                <a:t>T</a:t>
              </a:r>
              <a:endParaRPr b="1" i="0" dirty="0">
                <a:ln>
                  <a:noFill/>
                </a:ln>
                <a:solidFill>
                  <a:schemeClr val="lt1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14487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پنجم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نتیجه گیری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lide Number Placeholder 18">
            <a:extLst>
              <a:ext uri="{FF2B5EF4-FFF2-40B4-BE49-F238E27FC236}">
                <a16:creationId xmlns:a16="http://schemas.microsoft.com/office/drawing/2014/main" id="{129C27AB-0D1E-4006-B2E5-090A46E7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11</a:t>
            </a:fld>
            <a:endParaRPr lang="en-GB" sz="105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D5BB39B-9D11-4543-AC63-825020D92544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6" name="Action Button: Go Forward or Next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28C0DDE-6AC7-4221-A08A-A795CBE649EE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7" name="Action Button: Go Back or Previous 2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42974077-9F06-43EE-A91E-EA7F55CFE44C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28" name="Graphic 27" descr="Bullseye with solid fill">
            <a:extLst>
              <a:ext uri="{FF2B5EF4-FFF2-40B4-BE49-F238E27FC236}">
                <a16:creationId xmlns:a16="http://schemas.microsoft.com/office/drawing/2014/main" id="{C0C1D296-3BD2-4A59-9760-87B72C499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2533" y="3221363"/>
            <a:ext cx="1760677" cy="176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22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نتیجه گیری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D0EC83B4-380E-47D1-9464-FB2DEA08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12</a:t>
            </a:fld>
            <a:endParaRPr lang="en-GB" sz="105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7D5D65-F313-472F-9F8F-EE60C4E41A03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Action Button: Go Forward or Next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DD96249-F010-416C-8E02-EA1A103E836A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Action Button: Go Back or Previous 1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CE711E3-EDBF-4A8C-A74C-D8BAD3CE6229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18" name="Graphic 17" descr="Books on shelf with solid fill">
            <a:extLst>
              <a:ext uri="{FF2B5EF4-FFF2-40B4-BE49-F238E27FC236}">
                <a16:creationId xmlns:a16="http://schemas.microsoft.com/office/drawing/2014/main" id="{B448DE2D-F4FC-4DCA-9834-60731FA3E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5949" y="115068"/>
            <a:ext cx="1275001" cy="1275001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F81730F-D71A-497D-A94B-D75981D16414}"/>
              </a:ext>
            </a:extLst>
          </p:cNvPr>
          <p:cNvGrpSpPr/>
          <p:nvPr/>
        </p:nvGrpSpPr>
        <p:grpSpPr>
          <a:xfrm>
            <a:off x="1760904" y="1557730"/>
            <a:ext cx="9194800" cy="4264027"/>
            <a:chOff x="779266" y="1412873"/>
            <a:chExt cx="6911377" cy="3016024"/>
          </a:xfrm>
        </p:grpSpPr>
        <p:grpSp>
          <p:nvGrpSpPr>
            <p:cNvPr id="21" name="Google Shape;706;p43">
              <a:extLst>
                <a:ext uri="{FF2B5EF4-FFF2-40B4-BE49-F238E27FC236}">
                  <a16:creationId xmlns:a16="http://schemas.microsoft.com/office/drawing/2014/main" id="{DA75E307-F1A8-4794-9153-F2049215CD9E}"/>
                </a:ext>
              </a:extLst>
            </p:cNvPr>
            <p:cNvGrpSpPr/>
            <p:nvPr/>
          </p:nvGrpSpPr>
          <p:grpSpPr>
            <a:xfrm>
              <a:off x="779266" y="1412873"/>
              <a:ext cx="3354866" cy="3016024"/>
              <a:chOff x="3778727" y="4460423"/>
              <a:chExt cx="720160" cy="647438"/>
            </a:xfrm>
          </p:grpSpPr>
          <p:sp>
            <p:nvSpPr>
              <p:cNvPr id="22" name="Google Shape;707;p43">
                <a:extLst>
                  <a:ext uri="{FF2B5EF4-FFF2-40B4-BE49-F238E27FC236}">
                    <a16:creationId xmlns:a16="http://schemas.microsoft.com/office/drawing/2014/main" id="{FB54FDB5-D682-4BB2-B8BF-E3E5B2B9FB85}"/>
                  </a:ext>
                </a:extLst>
              </p:cNvPr>
              <p:cNvSpPr/>
              <p:nvPr/>
            </p:nvSpPr>
            <p:spPr>
              <a:xfrm>
                <a:off x="3957011" y="4902228"/>
                <a:ext cx="364723" cy="110621"/>
              </a:xfrm>
              <a:custGeom>
                <a:avLst/>
                <a:gdLst/>
                <a:ahLst/>
                <a:cxnLst/>
                <a:rect l="l" t="t" r="r" b="b"/>
                <a:pathLst>
                  <a:path w="640" h="194" extrusionOk="0">
                    <a:moveTo>
                      <a:pt x="0" y="0"/>
                    </a:moveTo>
                    <a:cubicBezTo>
                      <a:pt x="63" y="130"/>
                      <a:pt x="63" y="130"/>
                      <a:pt x="63" y="130"/>
                    </a:cubicBezTo>
                    <a:cubicBezTo>
                      <a:pt x="64" y="130"/>
                      <a:pt x="64" y="130"/>
                      <a:pt x="64" y="130"/>
                    </a:cubicBezTo>
                    <a:cubicBezTo>
                      <a:pt x="64" y="130"/>
                      <a:pt x="64" y="130"/>
                      <a:pt x="64" y="131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93" y="170"/>
                      <a:pt x="188" y="194"/>
                      <a:pt x="320" y="194"/>
                    </a:cubicBezTo>
                    <a:cubicBezTo>
                      <a:pt x="452" y="194"/>
                      <a:pt x="547" y="170"/>
                      <a:pt x="571" y="143"/>
                    </a:cubicBezTo>
                    <a:cubicBezTo>
                      <a:pt x="577" y="131"/>
                      <a:pt x="577" y="131"/>
                      <a:pt x="577" y="131"/>
                    </a:cubicBezTo>
                    <a:cubicBezTo>
                      <a:pt x="577" y="130"/>
                      <a:pt x="577" y="130"/>
                      <a:pt x="577" y="130"/>
                    </a:cubicBezTo>
                    <a:cubicBezTo>
                      <a:pt x="577" y="130"/>
                      <a:pt x="577" y="130"/>
                      <a:pt x="577" y="130"/>
                    </a:cubicBezTo>
                    <a:cubicBezTo>
                      <a:pt x="640" y="0"/>
                      <a:pt x="640" y="0"/>
                      <a:pt x="640" y="0"/>
                    </a:cubicBezTo>
                    <a:cubicBezTo>
                      <a:pt x="587" y="29"/>
                      <a:pt x="452" y="46"/>
                      <a:pt x="320" y="46"/>
                    </a:cubicBezTo>
                    <a:cubicBezTo>
                      <a:pt x="189" y="46"/>
                      <a:pt x="53" y="29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خرید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3" name="Google Shape;708;p43">
                <a:extLst>
                  <a:ext uri="{FF2B5EF4-FFF2-40B4-BE49-F238E27FC236}">
                    <a16:creationId xmlns:a16="http://schemas.microsoft.com/office/drawing/2014/main" id="{7BA333E0-B5B2-4D4A-8D54-2779004A6B23}"/>
                  </a:ext>
                </a:extLst>
              </p:cNvPr>
              <p:cNvSpPr/>
              <p:nvPr/>
            </p:nvSpPr>
            <p:spPr>
              <a:xfrm>
                <a:off x="4002092" y="4999728"/>
                <a:ext cx="275015" cy="108132"/>
              </a:xfrm>
              <a:custGeom>
                <a:avLst/>
                <a:gdLst/>
                <a:ahLst/>
                <a:cxnLst/>
                <a:rect l="l" t="t" r="r" b="b"/>
                <a:pathLst>
                  <a:path w="483" h="190" extrusionOk="0">
                    <a:moveTo>
                      <a:pt x="0" y="0"/>
                    </a:moveTo>
                    <a:cubicBezTo>
                      <a:pt x="61" y="125"/>
                      <a:pt x="61" y="125"/>
                      <a:pt x="61" y="125"/>
                    </a:cubicBezTo>
                    <a:cubicBezTo>
                      <a:pt x="62" y="126"/>
                      <a:pt x="62" y="127"/>
                      <a:pt x="63" y="128"/>
                    </a:cubicBezTo>
                    <a:cubicBezTo>
                      <a:pt x="70" y="144"/>
                      <a:pt x="70" y="144"/>
                      <a:pt x="70" y="144"/>
                    </a:cubicBezTo>
                    <a:cubicBezTo>
                      <a:pt x="93" y="170"/>
                      <a:pt x="162" y="190"/>
                      <a:pt x="241" y="190"/>
                    </a:cubicBezTo>
                    <a:cubicBezTo>
                      <a:pt x="320" y="190"/>
                      <a:pt x="389" y="170"/>
                      <a:pt x="412" y="144"/>
                    </a:cubicBezTo>
                    <a:cubicBezTo>
                      <a:pt x="420" y="128"/>
                      <a:pt x="420" y="128"/>
                      <a:pt x="420" y="128"/>
                    </a:cubicBezTo>
                    <a:cubicBezTo>
                      <a:pt x="421" y="127"/>
                      <a:pt x="421" y="126"/>
                      <a:pt x="421" y="125"/>
                    </a:cubicBezTo>
                    <a:cubicBezTo>
                      <a:pt x="483" y="0"/>
                      <a:pt x="483" y="0"/>
                      <a:pt x="483" y="0"/>
                    </a:cubicBezTo>
                    <a:cubicBezTo>
                      <a:pt x="437" y="26"/>
                      <a:pt x="338" y="41"/>
                      <a:pt x="241" y="41"/>
                    </a:cubicBezTo>
                    <a:cubicBezTo>
                      <a:pt x="144" y="41"/>
                      <a:pt x="45" y="26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وفاداری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4" name="Google Shape;709;p43">
                <a:extLst>
                  <a:ext uri="{FF2B5EF4-FFF2-40B4-BE49-F238E27FC236}">
                    <a16:creationId xmlns:a16="http://schemas.microsoft.com/office/drawing/2014/main" id="{EFF15144-D89C-4C16-87DC-A0ECE7942FFB}"/>
                  </a:ext>
                </a:extLst>
              </p:cNvPr>
              <p:cNvSpPr/>
              <p:nvPr/>
            </p:nvSpPr>
            <p:spPr>
              <a:xfrm>
                <a:off x="3780312" y="4519014"/>
                <a:ext cx="718575" cy="115145"/>
              </a:xfrm>
              <a:custGeom>
                <a:avLst/>
                <a:gdLst/>
                <a:ahLst/>
                <a:cxnLst/>
                <a:rect l="l" t="t" r="r" b="b"/>
                <a:pathLst>
                  <a:path w="1261" h="202" extrusionOk="0">
                    <a:moveTo>
                      <a:pt x="630" y="53"/>
                    </a:moveTo>
                    <a:cubicBezTo>
                      <a:pt x="363" y="53"/>
                      <a:pt x="82" y="34"/>
                      <a:pt x="0" y="0"/>
                    </a:cubicBezTo>
                    <a:cubicBezTo>
                      <a:pt x="71" y="146"/>
                      <a:pt x="71" y="146"/>
                      <a:pt x="71" y="146"/>
                    </a:cubicBezTo>
                    <a:cubicBezTo>
                      <a:pt x="88" y="157"/>
                      <a:pt x="134" y="170"/>
                      <a:pt x="227" y="181"/>
                    </a:cubicBezTo>
                    <a:cubicBezTo>
                      <a:pt x="334" y="194"/>
                      <a:pt x="478" y="202"/>
                      <a:pt x="630" y="202"/>
                    </a:cubicBezTo>
                    <a:cubicBezTo>
                      <a:pt x="630" y="202"/>
                      <a:pt x="630" y="202"/>
                      <a:pt x="630" y="202"/>
                    </a:cubicBezTo>
                    <a:cubicBezTo>
                      <a:pt x="929" y="202"/>
                      <a:pt x="1147" y="174"/>
                      <a:pt x="1189" y="146"/>
                    </a:cubicBezTo>
                    <a:cubicBezTo>
                      <a:pt x="1261" y="0"/>
                      <a:pt x="1261" y="0"/>
                      <a:pt x="1261" y="0"/>
                    </a:cubicBezTo>
                    <a:cubicBezTo>
                      <a:pt x="1179" y="34"/>
                      <a:pt x="897" y="53"/>
                      <a:pt x="630" y="5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اطلاع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5" name="Google Shape;710;p43">
                <a:extLst>
                  <a:ext uri="{FF2B5EF4-FFF2-40B4-BE49-F238E27FC236}">
                    <a16:creationId xmlns:a16="http://schemas.microsoft.com/office/drawing/2014/main" id="{8E9B27B9-1D11-4CD5-A16E-B05C8296F07A}"/>
                  </a:ext>
                </a:extLst>
              </p:cNvPr>
              <p:cNvSpPr/>
              <p:nvPr/>
            </p:nvSpPr>
            <p:spPr>
              <a:xfrm>
                <a:off x="3868662" y="4710395"/>
                <a:ext cx="541875" cy="112657"/>
              </a:xfrm>
              <a:custGeom>
                <a:avLst/>
                <a:gdLst/>
                <a:ahLst/>
                <a:cxnLst/>
                <a:rect l="l" t="t" r="r" b="b"/>
                <a:pathLst>
                  <a:path w="951" h="198" extrusionOk="0">
                    <a:moveTo>
                      <a:pt x="0" y="0"/>
                    </a:moveTo>
                    <a:cubicBezTo>
                      <a:pt x="70" y="144"/>
                      <a:pt x="70" y="144"/>
                      <a:pt x="70" y="144"/>
                    </a:cubicBezTo>
                    <a:cubicBezTo>
                      <a:pt x="101" y="171"/>
                      <a:pt x="259" y="198"/>
                      <a:pt x="475" y="198"/>
                    </a:cubicBezTo>
                    <a:cubicBezTo>
                      <a:pt x="692" y="198"/>
                      <a:pt x="849" y="171"/>
                      <a:pt x="881" y="144"/>
                    </a:cubicBezTo>
                    <a:cubicBezTo>
                      <a:pt x="951" y="0"/>
                      <a:pt x="951" y="0"/>
                      <a:pt x="951" y="0"/>
                    </a:cubicBezTo>
                    <a:cubicBezTo>
                      <a:pt x="881" y="32"/>
                      <a:pt x="673" y="50"/>
                      <a:pt x="475" y="50"/>
                    </a:cubicBezTo>
                    <a:cubicBezTo>
                      <a:pt x="277" y="50"/>
                      <a:pt x="69" y="32"/>
                      <a:pt x="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ارزیابی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6" name="Google Shape;711;p43">
                <a:extLst>
                  <a:ext uri="{FF2B5EF4-FFF2-40B4-BE49-F238E27FC236}">
                    <a16:creationId xmlns:a16="http://schemas.microsoft.com/office/drawing/2014/main" id="{814E4006-886D-4101-A720-6CB8583B401C}"/>
                  </a:ext>
                </a:extLst>
              </p:cNvPr>
              <p:cNvSpPr/>
              <p:nvPr/>
            </p:nvSpPr>
            <p:spPr>
              <a:xfrm>
                <a:off x="3824940" y="4614704"/>
                <a:ext cx="629543" cy="114014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200" extrusionOk="0">
                    <a:moveTo>
                      <a:pt x="552" y="51"/>
                    </a:moveTo>
                    <a:cubicBezTo>
                      <a:pt x="399" y="51"/>
                      <a:pt x="255" y="44"/>
                      <a:pt x="147" y="31"/>
                    </a:cubicBezTo>
                    <a:cubicBezTo>
                      <a:pt x="76" y="22"/>
                      <a:pt x="26" y="12"/>
                      <a:pt x="0" y="0"/>
                    </a:cubicBezTo>
                    <a:cubicBezTo>
                      <a:pt x="70" y="145"/>
                      <a:pt x="70" y="145"/>
                      <a:pt x="70" y="145"/>
                    </a:cubicBezTo>
                    <a:cubicBezTo>
                      <a:pt x="108" y="173"/>
                      <a:pt x="296" y="200"/>
                      <a:pt x="552" y="200"/>
                    </a:cubicBezTo>
                    <a:cubicBezTo>
                      <a:pt x="809" y="200"/>
                      <a:pt x="996" y="173"/>
                      <a:pt x="1034" y="145"/>
                    </a:cubicBezTo>
                    <a:cubicBezTo>
                      <a:pt x="1105" y="0"/>
                      <a:pt x="1105" y="0"/>
                      <a:pt x="1105" y="0"/>
                    </a:cubicBezTo>
                    <a:cubicBezTo>
                      <a:pt x="1030" y="33"/>
                      <a:pt x="785" y="51"/>
                      <a:pt x="552" y="5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کشف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7" name="Google Shape;712;p43">
                <a:extLst>
                  <a:ext uri="{FF2B5EF4-FFF2-40B4-BE49-F238E27FC236}">
                    <a16:creationId xmlns:a16="http://schemas.microsoft.com/office/drawing/2014/main" id="{A7F99BC7-0E8C-4053-80CB-E92476B032AA}"/>
                  </a:ext>
                </a:extLst>
              </p:cNvPr>
              <p:cNvSpPr/>
              <p:nvPr/>
            </p:nvSpPr>
            <p:spPr>
              <a:xfrm>
                <a:off x="3912610" y="4806085"/>
                <a:ext cx="453525" cy="112204"/>
              </a:xfrm>
              <a:custGeom>
                <a:avLst/>
                <a:gdLst/>
                <a:ahLst/>
                <a:cxnLst/>
                <a:rect l="l" t="t" r="r" b="b"/>
                <a:pathLst>
                  <a:path w="796" h="197" extrusionOk="0">
                    <a:moveTo>
                      <a:pt x="0" y="0"/>
                    </a:moveTo>
                    <a:cubicBezTo>
                      <a:pt x="65" y="132"/>
                      <a:pt x="65" y="132"/>
                      <a:pt x="65" y="132"/>
                    </a:cubicBezTo>
                    <a:cubicBezTo>
                      <a:pt x="65" y="132"/>
                      <a:pt x="65" y="132"/>
                      <a:pt x="65" y="132"/>
                    </a:cubicBezTo>
                    <a:cubicBezTo>
                      <a:pt x="65" y="133"/>
                      <a:pt x="65" y="133"/>
                      <a:pt x="65" y="133"/>
                    </a:cubicBezTo>
                    <a:cubicBezTo>
                      <a:pt x="70" y="142"/>
                      <a:pt x="70" y="142"/>
                      <a:pt x="70" y="142"/>
                    </a:cubicBezTo>
                    <a:cubicBezTo>
                      <a:pt x="95" y="170"/>
                      <a:pt x="221" y="197"/>
                      <a:pt x="398" y="197"/>
                    </a:cubicBezTo>
                    <a:cubicBezTo>
                      <a:pt x="576" y="197"/>
                      <a:pt x="702" y="170"/>
                      <a:pt x="727" y="142"/>
                    </a:cubicBezTo>
                    <a:cubicBezTo>
                      <a:pt x="732" y="133"/>
                      <a:pt x="732" y="133"/>
                      <a:pt x="732" y="133"/>
                    </a:cubicBezTo>
                    <a:cubicBezTo>
                      <a:pt x="732" y="132"/>
                      <a:pt x="732" y="132"/>
                      <a:pt x="732" y="132"/>
                    </a:cubicBezTo>
                    <a:cubicBezTo>
                      <a:pt x="732" y="132"/>
                      <a:pt x="732" y="132"/>
                      <a:pt x="732" y="132"/>
                    </a:cubicBezTo>
                    <a:cubicBezTo>
                      <a:pt x="796" y="0"/>
                      <a:pt x="796" y="0"/>
                      <a:pt x="796" y="0"/>
                    </a:cubicBezTo>
                    <a:cubicBezTo>
                      <a:pt x="735" y="31"/>
                      <a:pt x="562" y="48"/>
                      <a:pt x="398" y="48"/>
                    </a:cubicBezTo>
                    <a:cubicBezTo>
                      <a:pt x="234" y="48"/>
                      <a:pt x="62" y="31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rPr lang="fa" sz="2400" b="1">
                    <a:solidFill>
                      <a:schemeClr val="lt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قصد</a:t>
                </a: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8" name="Google Shape;713;p43">
                <a:extLst>
                  <a:ext uri="{FF2B5EF4-FFF2-40B4-BE49-F238E27FC236}">
                    <a16:creationId xmlns:a16="http://schemas.microsoft.com/office/drawing/2014/main" id="{4EB74882-15E8-460B-BC5B-57B9051C4A7A}"/>
                  </a:ext>
                </a:extLst>
              </p:cNvPr>
              <p:cNvSpPr/>
              <p:nvPr/>
            </p:nvSpPr>
            <p:spPr>
              <a:xfrm>
                <a:off x="3778727" y="4460423"/>
                <a:ext cx="719100" cy="792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68575" tIns="34275" rIns="68575" bIns="3427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endParaRPr sz="2400" b="1" i="0" u="none" strike="noStrike" cap="none">
                  <a:solidFill>
                    <a:schemeClr val="lt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cxnSp>
          <p:nvCxnSpPr>
            <p:cNvPr id="29" name="Google Shape;714;p43">
              <a:extLst>
                <a:ext uri="{FF2B5EF4-FFF2-40B4-BE49-F238E27FC236}">
                  <a16:creationId xmlns:a16="http://schemas.microsoft.com/office/drawing/2014/main" id="{433D616D-2E11-438F-A963-39D49F24172D}"/>
                </a:ext>
              </a:extLst>
            </p:cNvPr>
            <p:cNvCxnSpPr/>
            <p:nvPr/>
          </p:nvCxnSpPr>
          <p:spPr>
            <a:xfrm>
              <a:off x="4059589" y="1912367"/>
              <a:ext cx="982800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0" name="Google Shape;715;p43">
              <a:extLst>
                <a:ext uri="{FF2B5EF4-FFF2-40B4-BE49-F238E27FC236}">
                  <a16:creationId xmlns:a16="http://schemas.microsoft.com/office/drawing/2014/main" id="{AD9A2DF0-C47E-48CD-964F-7EC99C21649D}"/>
                </a:ext>
              </a:extLst>
            </p:cNvPr>
            <p:cNvSpPr txBox="1"/>
            <p:nvPr/>
          </p:nvSpPr>
          <p:spPr>
            <a:xfrm>
              <a:off x="5099543" y="1752400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cxnSp>
          <p:nvCxnSpPr>
            <p:cNvPr id="31" name="Google Shape;716;p43">
              <a:extLst>
                <a:ext uri="{FF2B5EF4-FFF2-40B4-BE49-F238E27FC236}">
                  <a16:creationId xmlns:a16="http://schemas.microsoft.com/office/drawing/2014/main" id="{3994FAD3-A4FC-4BEF-8C7D-F0DB00A1F422}"/>
                </a:ext>
              </a:extLst>
            </p:cNvPr>
            <p:cNvCxnSpPr/>
            <p:nvPr/>
          </p:nvCxnSpPr>
          <p:spPr>
            <a:xfrm>
              <a:off x="3914846" y="2360169"/>
              <a:ext cx="1127400" cy="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2" name="Google Shape;717;p43">
              <a:extLst>
                <a:ext uri="{FF2B5EF4-FFF2-40B4-BE49-F238E27FC236}">
                  <a16:creationId xmlns:a16="http://schemas.microsoft.com/office/drawing/2014/main" id="{42E5B41D-0C7E-4821-9380-7CF544A96E03}"/>
                </a:ext>
              </a:extLst>
            </p:cNvPr>
            <p:cNvSpPr txBox="1"/>
            <p:nvPr/>
          </p:nvSpPr>
          <p:spPr>
            <a:xfrm>
              <a:off x="5099543" y="2200192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cxnSp>
          <p:nvCxnSpPr>
            <p:cNvPr id="33" name="Google Shape;718;p43">
              <a:extLst>
                <a:ext uri="{FF2B5EF4-FFF2-40B4-BE49-F238E27FC236}">
                  <a16:creationId xmlns:a16="http://schemas.microsoft.com/office/drawing/2014/main" id="{386EF032-EC20-4C00-ABD1-EFCEE0EC7D88}"/>
                </a:ext>
              </a:extLst>
            </p:cNvPr>
            <p:cNvCxnSpPr/>
            <p:nvPr/>
          </p:nvCxnSpPr>
          <p:spPr>
            <a:xfrm>
              <a:off x="3709156" y="2807971"/>
              <a:ext cx="13329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4" name="Google Shape;719;p43">
              <a:extLst>
                <a:ext uri="{FF2B5EF4-FFF2-40B4-BE49-F238E27FC236}">
                  <a16:creationId xmlns:a16="http://schemas.microsoft.com/office/drawing/2014/main" id="{FC2DD5B4-443B-4EAC-92C2-6A0DD06B1E57}"/>
                </a:ext>
              </a:extLst>
            </p:cNvPr>
            <p:cNvSpPr txBox="1"/>
            <p:nvPr/>
          </p:nvSpPr>
          <p:spPr>
            <a:xfrm>
              <a:off x="5099543" y="2647985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cxnSp>
          <p:nvCxnSpPr>
            <p:cNvPr id="35" name="Google Shape;720;p43">
              <a:extLst>
                <a:ext uri="{FF2B5EF4-FFF2-40B4-BE49-F238E27FC236}">
                  <a16:creationId xmlns:a16="http://schemas.microsoft.com/office/drawing/2014/main" id="{53B75E78-EA16-4FF6-B6F9-FA65265BD2FE}"/>
                </a:ext>
              </a:extLst>
            </p:cNvPr>
            <p:cNvCxnSpPr/>
            <p:nvPr/>
          </p:nvCxnSpPr>
          <p:spPr>
            <a:xfrm>
              <a:off x="3533940" y="3255749"/>
              <a:ext cx="150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6" name="Google Shape;721;p43">
              <a:extLst>
                <a:ext uri="{FF2B5EF4-FFF2-40B4-BE49-F238E27FC236}">
                  <a16:creationId xmlns:a16="http://schemas.microsoft.com/office/drawing/2014/main" id="{52C4AEAA-787F-481D-A84D-36072EF69336}"/>
                </a:ext>
              </a:extLst>
            </p:cNvPr>
            <p:cNvSpPr txBox="1"/>
            <p:nvPr/>
          </p:nvSpPr>
          <p:spPr>
            <a:xfrm>
              <a:off x="5099543" y="3095777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cxnSp>
          <p:nvCxnSpPr>
            <p:cNvPr id="37" name="Google Shape;722;p43">
              <a:extLst>
                <a:ext uri="{FF2B5EF4-FFF2-40B4-BE49-F238E27FC236}">
                  <a16:creationId xmlns:a16="http://schemas.microsoft.com/office/drawing/2014/main" id="{F17883D0-B794-4516-BEF9-1FF38801DD1F}"/>
                </a:ext>
              </a:extLst>
            </p:cNvPr>
            <p:cNvCxnSpPr/>
            <p:nvPr/>
          </p:nvCxnSpPr>
          <p:spPr>
            <a:xfrm>
              <a:off x="3343475" y="3703551"/>
              <a:ext cx="1698600" cy="0"/>
            </a:xfrm>
            <a:prstGeom prst="straightConnector1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38" name="Google Shape;723;p43">
              <a:extLst>
                <a:ext uri="{FF2B5EF4-FFF2-40B4-BE49-F238E27FC236}">
                  <a16:creationId xmlns:a16="http://schemas.microsoft.com/office/drawing/2014/main" id="{F1CD574F-D80E-4300-B244-605CFC97D56D}"/>
                </a:ext>
              </a:extLst>
            </p:cNvPr>
            <p:cNvSpPr txBox="1"/>
            <p:nvPr/>
          </p:nvSpPr>
          <p:spPr>
            <a:xfrm>
              <a:off x="5099543" y="3543570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  <p:cxnSp>
          <p:nvCxnSpPr>
            <p:cNvPr id="39" name="Google Shape;724;p43">
              <a:extLst>
                <a:ext uri="{FF2B5EF4-FFF2-40B4-BE49-F238E27FC236}">
                  <a16:creationId xmlns:a16="http://schemas.microsoft.com/office/drawing/2014/main" id="{F1613634-DED2-42B2-A58F-03D8C3D7670A}"/>
                </a:ext>
              </a:extLst>
            </p:cNvPr>
            <p:cNvCxnSpPr/>
            <p:nvPr/>
          </p:nvCxnSpPr>
          <p:spPr>
            <a:xfrm>
              <a:off x="3145410" y="4151329"/>
              <a:ext cx="18888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40" name="Google Shape;725;p43">
              <a:extLst>
                <a:ext uri="{FF2B5EF4-FFF2-40B4-BE49-F238E27FC236}">
                  <a16:creationId xmlns:a16="http://schemas.microsoft.com/office/drawing/2014/main" id="{A4780B23-5B6D-4084-9889-0868FFD37D22}"/>
                </a:ext>
              </a:extLst>
            </p:cNvPr>
            <p:cNvSpPr txBox="1"/>
            <p:nvPr/>
          </p:nvSpPr>
          <p:spPr>
            <a:xfrm>
              <a:off x="5099543" y="3991362"/>
              <a:ext cx="2591100" cy="319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a" sz="1600">
                  <a:solidFill>
                    <a:schemeClr val="dk2"/>
                  </a:solidFill>
                  <a:latin typeface="Catamaran"/>
                  <a:ea typeface="Catamaran"/>
                  <a:cs typeface="Catamaran"/>
                  <a:sym typeface="Catamaran"/>
                </a:rPr>
                <a:t>مطالب خود را درج کنید</a:t>
              </a:r>
              <a:endParaRPr sz="1600">
                <a:solidFill>
                  <a:schemeClr val="dk2"/>
                </a:solidFill>
                <a:latin typeface="Catamaran"/>
                <a:ea typeface="Catamaran"/>
                <a:cs typeface="Catamaran"/>
                <a:sym typeface="Catamar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8328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ششم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پیشنهادات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lide Number Placeholder 18">
            <a:extLst>
              <a:ext uri="{FF2B5EF4-FFF2-40B4-BE49-F238E27FC236}">
                <a16:creationId xmlns:a16="http://schemas.microsoft.com/office/drawing/2014/main" id="{7C395F8E-848A-4DB8-8950-CC637342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13</a:t>
            </a:fld>
            <a:endParaRPr lang="en-GB" sz="105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54B6B6-971F-454A-9F4F-9DD5E2FEE7FB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6" name="Action Button: Go Forward or Next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09A59A1-057D-4C5A-9545-2CAEEEE61271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7" name="Action Button: Go Back or Previous 2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2331534-DB16-4A73-B6B0-DAE624DB93DF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169A78-DD23-4AF1-807C-5BF17313F252}"/>
              </a:ext>
            </a:extLst>
          </p:cNvPr>
          <p:cNvGrpSpPr/>
          <p:nvPr/>
        </p:nvGrpSpPr>
        <p:grpSpPr>
          <a:xfrm>
            <a:off x="8153399" y="3114736"/>
            <a:ext cx="1733796" cy="2178324"/>
            <a:chOff x="4395916" y="6826877"/>
            <a:chExt cx="1270708" cy="1656016"/>
          </a:xfrm>
        </p:grpSpPr>
        <p:pic>
          <p:nvPicPr>
            <p:cNvPr id="29" name="Graphic 28" descr="Graduation cap with solid fill">
              <a:extLst>
                <a:ext uri="{FF2B5EF4-FFF2-40B4-BE49-F238E27FC236}">
                  <a16:creationId xmlns:a16="http://schemas.microsoft.com/office/drawing/2014/main" id="{46E56816-1442-4AED-815B-285BDC006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96019" y="7568493"/>
              <a:ext cx="914400" cy="914400"/>
            </a:xfrm>
            <a:prstGeom prst="rect">
              <a:avLst/>
            </a:prstGeom>
          </p:spPr>
        </p:pic>
        <p:pic>
          <p:nvPicPr>
            <p:cNvPr id="30" name="Graphic 29" descr="Speech with solid fill">
              <a:extLst>
                <a:ext uri="{FF2B5EF4-FFF2-40B4-BE49-F238E27FC236}">
                  <a16:creationId xmlns:a16="http://schemas.microsoft.com/office/drawing/2014/main" id="{6BE8D182-6A7E-4966-B3B4-1D289B4659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95916" y="6826877"/>
              <a:ext cx="1270708" cy="1270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2158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پیشنهادات</a:t>
            </a:r>
            <a:endParaRPr lang="en-GB" dirty="0"/>
          </a:p>
        </p:txBody>
      </p:sp>
      <p:pic>
        <p:nvPicPr>
          <p:cNvPr id="6" name="Content Placeholder 5" descr="Checkmark with solid fill">
            <a:extLst>
              <a:ext uri="{FF2B5EF4-FFF2-40B4-BE49-F238E27FC236}">
                <a16:creationId xmlns:a16="http://schemas.microsoft.com/office/drawing/2014/main" id="{1F9DDBB7-07FA-4E24-B38D-23982C18D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016" y="1573325"/>
            <a:ext cx="850900" cy="850900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D0EC83B4-380E-47D1-9464-FB2DEA08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14</a:t>
            </a:fld>
            <a:endParaRPr lang="en-GB" sz="105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7D5D65-F313-472F-9F8F-EE60C4E41A03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Action Button: Go Forward or Next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DD96249-F010-416C-8E02-EA1A103E836A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Action Button: Go Back or Previous 1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CE711E3-EDBF-4A8C-A74C-D8BAD3CE6229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18" name="Graphic 17" descr="Closed book with solid fill">
            <a:extLst>
              <a:ext uri="{FF2B5EF4-FFF2-40B4-BE49-F238E27FC236}">
                <a16:creationId xmlns:a16="http://schemas.microsoft.com/office/drawing/2014/main" id="{6CF4864C-34AB-4D78-A3F1-247A9BCDBE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2262681"/>
            <a:ext cx="2984500" cy="2984500"/>
          </a:xfrm>
          <a:prstGeom prst="rect">
            <a:avLst/>
          </a:prstGeom>
        </p:spPr>
      </p:pic>
      <p:sp>
        <p:nvSpPr>
          <p:cNvPr id="19" name="Google Shape;286;p20">
            <a:extLst>
              <a:ext uri="{FF2B5EF4-FFF2-40B4-BE49-F238E27FC236}">
                <a16:creationId xmlns:a16="http://schemas.microsoft.com/office/drawing/2014/main" id="{ACF7D30E-32DD-4B4F-96BD-CD5C31A43188}"/>
              </a:ext>
            </a:extLst>
          </p:cNvPr>
          <p:cNvSpPr txBox="1">
            <a:spLocks/>
          </p:cNvSpPr>
          <p:nvPr/>
        </p:nvSpPr>
        <p:spPr>
          <a:xfrm>
            <a:off x="2457450" y="1818421"/>
            <a:ext cx="2609850" cy="379213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ctr" anchorCtr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600" b="0" i="0" dirty="0">
                <a:solidFill>
                  <a:srgbClr val="7D7E7F"/>
                </a:solidFill>
                <a:effectLst/>
                <a:latin typeface="sc_iranyekan"/>
              </a:rPr>
              <a:t>💗</a:t>
            </a:r>
            <a:r>
              <a:rPr lang="ar-OM" sz="1600" b="1" i="0" u="none" strike="noStrike" dirty="0">
                <a:solidFill>
                  <a:srgbClr val="1E73BE"/>
                </a:solidFill>
                <a:effectLst/>
                <a:latin typeface="inherit"/>
                <a:hlinkClick r:id="rId6"/>
              </a:rPr>
              <a:t>پاورپوینت حرفه ای پایان نامه</a:t>
            </a:r>
            <a:r>
              <a:rPr lang="ar-OM" sz="1600" b="0" i="0" dirty="0">
                <a:solidFill>
                  <a:srgbClr val="7D7E7F"/>
                </a:solidFill>
                <a:effectLst/>
                <a:latin typeface="sc_iranyekan"/>
              </a:rPr>
              <a:t> : از مورف و زوم اسلاید و افکت های ترکیبی در حال پخش دراسلاید استفاده شده است.</a:t>
            </a:r>
            <a:endParaRPr lang="ar-OM" sz="1600" dirty="0"/>
          </a:p>
        </p:txBody>
      </p:sp>
      <p:sp>
        <p:nvSpPr>
          <p:cNvPr id="20" name="Google Shape;287;p20">
            <a:extLst>
              <a:ext uri="{FF2B5EF4-FFF2-40B4-BE49-F238E27FC236}">
                <a16:creationId xmlns:a16="http://schemas.microsoft.com/office/drawing/2014/main" id="{8FB03523-EAE8-4138-9FFC-979320D3F2BB}"/>
              </a:ext>
            </a:extLst>
          </p:cNvPr>
          <p:cNvSpPr txBox="1">
            <a:spLocks/>
          </p:cNvSpPr>
          <p:nvPr/>
        </p:nvSpPr>
        <p:spPr>
          <a:xfrm>
            <a:off x="5273677" y="1818421"/>
            <a:ext cx="3702050" cy="38260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0" tIns="0" rIns="0" bIns="0" anchor="ctr" anchorCtr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sz="1600" b="0" i="0" dirty="0">
                <a:solidFill>
                  <a:srgbClr val="7D7E7F"/>
                </a:solidFill>
                <a:effectLst/>
                <a:latin typeface="sc_iranyekan"/>
              </a:rPr>
              <a:t>💗</a:t>
            </a:r>
            <a:r>
              <a:rPr lang="ar-OM" sz="1600" b="1" i="0" u="none" strike="noStrike" dirty="0">
                <a:solidFill>
                  <a:srgbClr val="1E73BE"/>
                </a:solidFill>
                <a:effectLst/>
                <a:latin typeface="inherit"/>
                <a:hlinkClick r:id="rId7"/>
              </a:rPr>
              <a:t>قالب پاورپوینت حرفه ای پروپوزال</a:t>
            </a:r>
            <a:r>
              <a:rPr lang="ar-OM" sz="1600" b="0" i="0" dirty="0">
                <a:solidFill>
                  <a:srgbClr val="7D7E7F"/>
                </a:solidFill>
                <a:effectLst/>
                <a:latin typeface="sc_iranyekan"/>
              </a:rPr>
              <a:t>: در بخش قالب های </a:t>
            </a:r>
            <a:r>
              <a:rPr lang="ar-OM" sz="1600" b="1" i="0" u="none" strike="noStrike" dirty="0">
                <a:solidFill>
                  <a:srgbClr val="1E73BE"/>
                </a:solidFill>
                <a:effectLst/>
                <a:latin typeface="inherit"/>
                <a:hlinkClick r:id="rId8"/>
              </a:rPr>
              <a:t>پاورپوینت حرفه ای</a:t>
            </a:r>
            <a:r>
              <a:rPr lang="ar-OM" sz="1600" b="0" i="0" u="none" strike="noStrike" dirty="0">
                <a:solidFill>
                  <a:srgbClr val="1E73BE"/>
                </a:solidFill>
                <a:effectLst/>
                <a:latin typeface="sc_iranyekan"/>
                <a:hlinkClick r:id="rId8"/>
              </a:rPr>
              <a:t> </a:t>
            </a:r>
            <a:r>
              <a:rPr lang="ar-OM" sz="1600" b="0" i="0" dirty="0">
                <a:solidFill>
                  <a:srgbClr val="7D7E7F"/>
                </a:solidFill>
                <a:effectLst/>
                <a:latin typeface="sc_iranyekan"/>
              </a:rPr>
              <a:t>مجموعه ای از تمپلیت های پاورپوینت تهیه شده است که دارای منوی قابل کلیک و طراحی در اسلاید مستر می باشند.یکی از این قالب های پاورپوینت حرفه ای پروپوزال چرخان می باشد که از طراحی بسیار زیبا و شیک استفاده شده است.</a:t>
            </a:r>
            <a:endParaRPr lang="ar-OM" sz="1600" dirty="0"/>
          </a:p>
        </p:txBody>
      </p:sp>
      <p:sp>
        <p:nvSpPr>
          <p:cNvPr id="21" name="Google Shape;288;p20">
            <a:extLst>
              <a:ext uri="{FF2B5EF4-FFF2-40B4-BE49-F238E27FC236}">
                <a16:creationId xmlns:a16="http://schemas.microsoft.com/office/drawing/2014/main" id="{3104039F-E866-4528-90BA-B11DBAFCD728}"/>
              </a:ext>
            </a:extLst>
          </p:cNvPr>
          <p:cNvSpPr txBox="1">
            <a:spLocks/>
          </p:cNvSpPr>
          <p:nvPr/>
        </p:nvSpPr>
        <p:spPr>
          <a:xfrm>
            <a:off x="9296400" y="1784537"/>
            <a:ext cx="2715873" cy="38260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0" tIns="0" rIns="0" bIns="0" anchor="ctr" anchorCtr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lnSpc>
                <a:spcPct val="150000"/>
              </a:lnSpc>
              <a:buNone/>
            </a:pPr>
            <a:r>
              <a:rPr lang="en-GB" sz="1600" b="0" i="0" dirty="0">
                <a:solidFill>
                  <a:srgbClr val="7D7E7F"/>
                </a:solidFill>
                <a:effectLst/>
                <a:latin typeface="sc_iranyekan"/>
              </a:rPr>
              <a:t>💗</a:t>
            </a:r>
            <a:r>
              <a:rPr lang="ar-OM" sz="1600" b="1" i="0" u="none" strike="noStrike" dirty="0">
                <a:solidFill>
                  <a:srgbClr val="1E73BE"/>
                </a:solidFill>
                <a:effectLst/>
                <a:latin typeface="inherit"/>
                <a:hlinkClick r:id="rId9"/>
              </a:rPr>
              <a:t>پاورپوینت هاور اسلاید</a:t>
            </a:r>
            <a:r>
              <a:rPr lang="ar-OM" sz="1600" b="0" i="0" dirty="0">
                <a:solidFill>
                  <a:srgbClr val="7D7E7F"/>
                </a:solidFill>
                <a:effectLst/>
                <a:latin typeface="sc_iranyekan"/>
              </a:rPr>
              <a:t>: این قالب پاورپوینت از جدیدترین متد طراحی پاورپوینت یعنی هاور اسلاید برای فهرست مطالب استفاده شده و منوی سمت راست با قابلیت کلیک خوری و اسلاید زوم استفاده شده است.</a:t>
            </a:r>
          </a:p>
        </p:txBody>
      </p:sp>
    </p:spTree>
    <p:extLst>
      <p:ext uri="{BB962C8B-B14F-4D97-AF65-F5344CB8AC3E}">
        <p14:creationId xmlns:p14="http://schemas.microsoft.com/office/powerpoint/2010/main" val="21754273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8A6AAFE-6AF9-4260-85A5-201F99817DF6}"/>
              </a:ext>
            </a:extLst>
          </p:cNvPr>
          <p:cNvSpPr/>
          <p:nvPr/>
        </p:nvSpPr>
        <p:spPr>
          <a:xfrm>
            <a:off x="516926" y="229104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459D71E-1EB5-43E2-BD86-972C908038E0}"/>
              </a:ext>
            </a:extLst>
          </p:cNvPr>
          <p:cNvGrpSpPr/>
          <p:nvPr/>
        </p:nvGrpSpPr>
        <p:grpSpPr>
          <a:xfrm>
            <a:off x="1476728" y="2537257"/>
            <a:ext cx="8972550" cy="2632746"/>
            <a:chOff x="1314450" y="2791222"/>
            <a:chExt cx="8972550" cy="263274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57C27F1-E743-4876-BA66-62F052113C79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D957795D-519B-4303-8ED2-E0DD60840DCD}"/>
                </a:ext>
              </a:extLst>
            </p:cNvPr>
            <p:cNvSpPr/>
            <p:nvPr/>
          </p:nvSpPr>
          <p:spPr>
            <a:xfrm rot="5400000">
              <a:off x="4484351" y="-188180"/>
              <a:ext cx="2632745" cy="8591552"/>
            </a:xfrm>
            <a:prstGeom prst="roundRect">
              <a:avLst/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0B7D4FF-E428-4829-B1B0-187FB4262E87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1E3345-E020-4DCA-A1C3-01300CB49BD7}"/>
              </a:ext>
            </a:extLst>
          </p:cNvPr>
          <p:cNvSpPr/>
          <p:nvPr/>
        </p:nvSpPr>
        <p:spPr>
          <a:xfrm>
            <a:off x="-29823" y="0"/>
            <a:ext cx="12221823" cy="1541336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61F0180-F084-4ADA-9AFC-072DCB8E29DA}"/>
              </a:ext>
            </a:extLst>
          </p:cNvPr>
          <p:cNvSpPr/>
          <p:nvPr/>
        </p:nvSpPr>
        <p:spPr>
          <a:xfrm>
            <a:off x="1476728" y="2537257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ction Button: Go Home 1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A51A3A7-DB72-4006-B89C-DF39EC2F2945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lide Number Placeholder 18">
            <a:extLst>
              <a:ext uri="{FF2B5EF4-FFF2-40B4-BE49-F238E27FC236}">
                <a16:creationId xmlns:a16="http://schemas.microsoft.com/office/drawing/2014/main" id="{77E9F7AB-A859-4789-A74F-AF703C21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15</a:t>
            </a:fld>
            <a:endParaRPr lang="en-GB" sz="105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C22D5C-65B8-43F4-866C-4DFC918823B6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Action Button: Go Forward or Next 1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077628F-6DF0-4644-8714-52A7D7D2BBF6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8" name="Action Button: Go Back or Previous 1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D45CC7DF-9098-4571-941F-6E1652FD5C94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E4813698-872C-491D-ABBB-D2F8EC41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278" y="3175035"/>
            <a:ext cx="6648450" cy="1320402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bg1"/>
                </a:solidFill>
              </a:rPr>
              <a:t>از توجه شما سپاسگزارم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16AAB0-F11D-4DEB-AD12-1B55AFD2573F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294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B8D1D8-0B45-4F37-A0E3-88E3B97FC2F3}"/>
              </a:ext>
            </a:extLst>
          </p:cNvPr>
          <p:cNvSpPr/>
          <p:nvPr/>
        </p:nvSpPr>
        <p:spPr>
          <a:xfrm>
            <a:off x="661851" y="598898"/>
            <a:ext cx="10449845" cy="5660204"/>
          </a:xfrm>
          <a:prstGeom prst="roundRect">
            <a:avLst>
              <a:gd name="adj" fmla="val 37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0FD3DC-804A-4E85-97DD-E4B13603A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70" y="1047463"/>
            <a:ext cx="4887048" cy="50177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74A99B-C423-4692-9609-EA1793AAA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6724" y="763989"/>
            <a:ext cx="6616861" cy="2792333"/>
          </a:xfrm>
        </p:spPr>
        <p:txBody>
          <a:bodyPr anchor="ctr"/>
          <a:lstStyle/>
          <a:p>
            <a:r>
              <a:rPr lang="fa-IR" dirty="0"/>
              <a:t>دانلود پکیج پاورپوینت دانشجویی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5CD71-E7CB-43C3-862F-D1324A377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398" y="3622876"/>
            <a:ext cx="5181601" cy="1634924"/>
          </a:xfrm>
        </p:spPr>
        <p:txBody>
          <a:bodyPr/>
          <a:lstStyle/>
          <a:p>
            <a:r>
              <a:rPr lang="en-GB" dirty="0">
                <a:hlinkClick r:id="rId3"/>
              </a:rPr>
              <a:t>https://pardweb.ir/?p=24627</a:t>
            </a:r>
            <a:endParaRPr lang="fa-I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217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E2BFA4-A389-4DBF-A0FF-E71FF32F7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560" y="348792"/>
            <a:ext cx="10394026" cy="876693"/>
          </a:xfrm>
        </p:spPr>
        <p:txBody>
          <a:bodyPr anchor="ctr"/>
          <a:lstStyle/>
          <a:p>
            <a:r>
              <a:rPr lang="fa-IR" sz="4400" dirty="0"/>
              <a:t>پیشنهاد ما به شما</a:t>
            </a:r>
            <a:endParaRPr lang="en-GB" sz="4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B5427-98A9-4CAC-9ADA-AE8E55AD321C}"/>
              </a:ext>
            </a:extLst>
          </p:cNvPr>
          <p:cNvSpPr/>
          <p:nvPr/>
        </p:nvSpPr>
        <p:spPr>
          <a:xfrm>
            <a:off x="453490" y="1506884"/>
            <a:ext cx="113912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a-IR" sz="3600" b="1" dirty="0">
                <a:ln/>
                <a:solidFill>
                  <a:schemeClr val="accent3"/>
                </a:solidFill>
              </a:rPr>
              <a:t>با صرف هزینه ی کم بهترین و حرفه ای ترین قالب پاورپوینت را دانلود کنید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3DE3CA-DDBA-483C-99AB-9D44B6BE5D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32" y="2957834"/>
            <a:ext cx="12124868" cy="39001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65674B-0A8A-4F38-9010-F460522FE139}"/>
              </a:ext>
            </a:extLst>
          </p:cNvPr>
          <p:cNvSpPr txBox="1"/>
          <p:nvPr/>
        </p:nvSpPr>
        <p:spPr>
          <a:xfrm>
            <a:off x="1578312" y="2249948"/>
            <a:ext cx="79742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https://pardweb.ir/phd-proposal-powerpoint/</a:t>
            </a:r>
            <a:endParaRPr lang="fa-IR" sz="2800" dirty="0">
              <a:solidFill>
                <a:srgbClr val="002060"/>
              </a:solidFill>
            </a:endParaRPr>
          </a:p>
          <a:p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164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0" y="-11110"/>
            <a:ext cx="12192000" cy="612754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1304322"/>
            <a:ext cx="11005747" cy="5183923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5675" y="864931"/>
            <a:ext cx="4048125" cy="902103"/>
          </a:xfrm>
          <a:prstGeom prst="roundRect">
            <a:avLst>
              <a:gd name="adj" fmla="val 19482"/>
            </a:avLst>
          </a:prstGeom>
          <a:solidFill>
            <a:schemeClr val="bg1"/>
          </a:solidFill>
          <a:ln>
            <a:solidFill>
              <a:srgbClr val="D0CECF"/>
            </a:solidFill>
          </a:ln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ysClr val="windowText" lastClr="000000"/>
                </a:solidFill>
              </a:rPr>
              <a:t>فهرست مطالب</a:t>
            </a:r>
            <a:endParaRPr lang="en-GB" sz="3600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C6C6AD-3151-41F5-9E51-78FAEDF2BB28}"/>
              </a:ext>
            </a:extLst>
          </p:cNvPr>
          <p:cNvSpPr/>
          <p:nvPr/>
        </p:nvSpPr>
        <p:spPr>
          <a:xfrm>
            <a:off x="0" y="6604000"/>
            <a:ext cx="12192000" cy="25400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1C5A702-AE37-4DAB-8380-03E6C86F045C}"/>
              </a:ext>
            </a:extLst>
          </p:cNvPr>
          <p:cNvGrpSpPr/>
          <p:nvPr/>
        </p:nvGrpSpPr>
        <p:grpSpPr>
          <a:xfrm>
            <a:off x="8294306" y="763602"/>
            <a:ext cx="1022417" cy="965685"/>
            <a:chOff x="7202106" y="831197"/>
            <a:chExt cx="1022417" cy="965685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714A4AD0-8714-4D17-B642-5579C4CE7D37}"/>
                </a:ext>
              </a:extLst>
            </p:cNvPr>
            <p:cNvSpPr/>
            <p:nvPr/>
          </p:nvSpPr>
          <p:spPr>
            <a:xfrm rot="1950747">
              <a:off x="7202106" y="831197"/>
              <a:ext cx="1022417" cy="965685"/>
            </a:xfrm>
            <a:prstGeom prst="roundRect">
              <a:avLst/>
            </a:prstGeom>
            <a:solidFill>
              <a:srgbClr val="595959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3" name="Graphic 32" descr="Open book with solid fill">
              <a:extLst>
                <a:ext uri="{FF2B5EF4-FFF2-40B4-BE49-F238E27FC236}">
                  <a16:creationId xmlns:a16="http://schemas.microsoft.com/office/drawing/2014/main" id="{D96D21C1-3D07-4342-84B3-D422B8571B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353354" y="896686"/>
              <a:ext cx="811806" cy="811806"/>
            </a:xfrm>
            <a:prstGeom prst="rect">
              <a:avLst/>
            </a:prstGeom>
          </p:spPr>
        </p:pic>
      </p:grp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7" name="Slide Zoom 46">
                <a:extLst>
                  <a:ext uri="{FF2B5EF4-FFF2-40B4-BE49-F238E27FC236}">
                    <a16:creationId xmlns:a16="http://schemas.microsoft.com/office/drawing/2014/main" id="{CB2DE974-F6DA-410A-A4BE-2C64B197D8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64181056"/>
                  </p:ext>
                </p:extLst>
              </p:nvPr>
            </p:nvGraphicFramePr>
            <p:xfrm>
              <a:off x="8061325" y="2426631"/>
              <a:ext cx="3048000" cy="1714500"/>
            </p:xfrm>
            <a:graphic>
              <a:graphicData uri="http://schemas.microsoft.com/office/powerpoint/2016/slidezoom">
                <pslz:sldZm>
                  <pslz:sldZmObj sldId="259" cId="1872340758">
                    <pslz:zmPr id="{5E5B0E87-76C4-426D-817B-40DE7876D270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7" name="Slide Zoom 4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CB2DE974-F6DA-410A-A4BE-2C64B197D8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61325" y="2426631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9" name="Slide Zoom 48">
                <a:extLst>
                  <a:ext uri="{FF2B5EF4-FFF2-40B4-BE49-F238E27FC236}">
                    <a16:creationId xmlns:a16="http://schemas.microsoft.com/office/drawing/2014/main" id="{DB8BD4C8-73F9-4888-AE21-04A1214AA24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395489"/>
                  </p:ext>
                </p:extLst>
              </p:nvPr>
            </p:nvGraphicFramePr>
            <p:xfrm>
              <a:off x="8061325" y="4580522"/>
              <a:ext cx="3048000" cy="1714500"/>
            </p:xfrm>
            <a:graphic>
              <a:graphicData uri="http://schemas.microsoft.com/office/powerpoint/2016/slidezoom">
                <pslz:sldZm>
                  <pslz:sldZmObj sldId="261" cId="3694384290">
                    <pslz:zmPr id="{B2E059D3-7DD3-4355-ABF8-0D45F2977EBF}" returnToParent="0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9" name="Slide Zoom 48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DB8BD4C8-73F9-4888-AE21-04A1214AA24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061325" y="458052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1" name="Slide Zoom 50">
                <a:extLst>
                  <a:ext uri="{FF2B5EF4-FFF2-40B4-BE49-F238E27FC236}">
                    <a16:creationId xmlns:a16="http://schemas.microsoft.com/office/drawing/2014/main" id="{098CF4D9-0A79-4FA3-9A6E-36E46537A9C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37947096"/>
                  </p:ext>
                </p:extLst>
              </p:nvPr>
            </p:nvGraphicFramePr>
            <p:xfrm>
              <a:off x="4506913" y="2426631"/>
              <a:ext cx="3048000" cy="1714500"/>
            </p:xfrm>
            <a:graphic>
              <a:graphicData uri="http://schemas.microsoft.com/office/powerpoint/2016/slidezoom">
                <pslz:sldZm>
                  <pslz:sldZmObj sldId="262" cId="2317571508">
                    <pslz:zmPr id="{3CE6303E-E71F-4EB4-9E05-EB284F10E329}" returnToParent="0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1" name="Slide Zoom 50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098CF4D9-0A79-4FA3-9A6E-36E46537A9C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06913" y="2426631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3" name="Slide Zoom 52">
                <a:extLst>
                  <a:ext uri="{FF2B5EF4-FFF2-40B4-BE49-F238E27FC236}">
                    <a16:creationId xmlns:a16="http://schemas.microsoft.com/office/drawing/2014/main" id="{7E4EE8A0-1B67-4B71-A476-F34F2A8DAF7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37176827"/>
                  </p:ext>
                </p:extLst>
              </p:nvPr>
            </p:nvGraphicFramePr>
            <p:xfrm>
              <a:off x="4482307" y="4580522"/>
              <a:ext cx="3048000" cy="1714500"/>
            </p:xfrm>
            <a:graphic>
              <a:graphicData uri="http://schemas.microsoft.com/office/powerpoint/2016/slidezoom">
                <pslz:sldZm>
                  <pslz:sldZmObj sldId="263" cId="2940476251">
                    <pslz:zmPr id="{2A792166-4871-4FAB-BB0C-243AF2E9035A}" returnToParent="0" transitionDur="100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3" name="Slide Zoom 52">
                <a:hlinkClick r:id="rId14" action="ppaction://hlinksldjump"/>
                <a:extLst>
                  <a:ext uri="{FF2B5EF4-FFF2-40B4-BE49-F238E27FC236}">
                    <a16:creationId xmlns:a16="http://schemas.microsoft.com/office/drawing/2014/main" id="{7E4EE8A0-1B67-4B71-A476-F34F2A8DAF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82307" y="458052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5" name="Slide Zoom 54">
                <a:extLst>
                  <a:ext uri="{FF2B5EF4-FFF2-40B4-BE49-F238E27FC236}">
                    <a16:creationId xmlns:a16="http://schemas.microsoft.com/office/drawing/2014/main" id="{9B80156D-4BF3-41AE-A246-86B57F5E834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0322014"/>
                  </p:ext>
                </p:extLst>
              </p:nvPr>
            </p:nvGraphicFramePr>
            <p:xfrm>
              <a:off x="952500" y="2426631"/>
              <a:ext cx="3048000" cy="1714500"/>
            </p:xfrm>
            <a:graphic>
              <a:graphicData uri="http://schemas.microsoft.com/office/powerpoint/2016/slidezoom">
                <pslz:sldZm>
                  <pslz:sldZmObj sldId="264" cId="2647922791">
                    <pslz:zmPr id="{0200B6C6-FC59-4887-96A8-3FEED9711067}" returnToParent="0" transitionDur="100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5" name="Slide Zoom 54">
                <a:hlinkClick r:id="rId17" action="ppaction://hlinksldjump"/>
                <a:extLst>
                  <a:ext uri="{FF2B5EF4-FFF2-40B4-BE49-F238E27FC236}">
                    <a16:creationId xmlns:a16="http://schemas.microsoft.com/office/drawing/2014/main" id="{9B80156D-4BF3-41AE-A246-86B57F5E834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52500" y="2426631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7" name="Slide Zoom 56">
                <a:extLst>
                  <a:ext uri="{FF2B5EF4-FFF2-40B4-BE49-F238E27FC236}">
                    <a16:creationId xmlns:a16="http://schemas.microsoft.com/office/drawing/2014/main" id="{027499FA-3600-4497-9D52-F7FF08731C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98847555"/>
                  </p:ext>
                </p:extLst>
              </p:nvPr>
            </p:nvGraphicFramePr>
            <p:xfrm>
              <a:off x="903288" y="4580522"/>
              <a:ext cx="3048000" cy="1714500"/>
            </p:xfrm>
            <a:graphic>
              <a:graphicData uri="http://schemas.microsoft.com/office/powerpoint/2016/slidezoom">
                <pslz:sldZm>
                  <pslz:sldZmObj sldId="265" cId="3482158398">
                    <pslz:zmPr id="{7A04D726-E800-4ECE-842C-352B26B5EB99}" returnToParent="0" transitionDur="100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7" name="Slide Zoom 56">
                <a:hlinkClick r:id="rId20" action="ppaction://hlinksldjump"/>
                <a:extLst>
                  <a:ext uri="{FF2B5EF4-FFF2-40B4-BE49-F238E27FC236}">
                    <a16:creationId xmlns:a16="http://schemas.microsoft.com/office/drawing/2014/main" id="{027499FA-3600-4497-9D52-F7FF08731C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03288" y="458052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57361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اول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مقدمه و کلیات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Slide Number Placeholder 18">
            <a:extLst>
              <a:ext uri="{FF2B5EF4-FFF2-40B4-BE49-F238E27FC236}">
                <a16:creationId xmlns:a16="http://schemas.microsoft.com/office/drawing/2014/main" id="{DA8D27F2-5A6F-4285-B202-E2A607DB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3</a:t>
            </a:fld>
            <a:endParaRPr lang="en-GB" sz="105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B0EAB9-EF97-42D9-A0F8-577FA3849501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8" name="Action Button: Go Forward or Next 2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42AE86B-93EA-4B05-B504-07BBCF94386F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9" name="Action Button: Go Back or Previous 2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EFE7089A-2664-49A1-BEA2-7E7BE32592BB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30" name="Graphic 29" descr="Books with solid fill">
            <a:extLst>
              <a:ext uri="{FF2B5EF4-FFF2-40B4-BE49-F238E27FC236}">
                <a16:creationId xmlns:a16="http://schemas.microsoft.com/office/drawing/2014/main" id="{F53F8C3C-7BAA-4C6E-85A7-3FEA774B0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53399" y="3114736"/>
            <a:ext cx="1864060" cy="186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407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مقدمه و بیان مساله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18">
            <a:extLst>
              <a:ext uri="{FF2B5EF4-FFF2-40B4-BE49-F238E27FC236}">
                <a16:creationId xmlns:a16="http://schemas.microsoft.com/office/drawing/2014/main" id="{4DF251C5-5938-4787-90D0-065EFF72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327" y="6398149"/>
            <a:ext cx="342899" cy="281525"/>
          </a:xfrm>
        </p:spPr>
        <p:txBody>
          <a:bodyPr/>
          <a:lstStyle/>
          <a:p>
            <a:pPr algn="ctr"/>
            <a:fld id="{6B0A8AF2-E8DB-4EC8-9469-963C583D99B2}" type="slidenum">
              <a:rPr lang="en-GB" sz="1400" b="1" smtClean="0"/>
              <a:pPr algn="ctr"/>
              <a:t>4</a:t>
            </a:fld>
            <a:endParaRPr lang="en-GB" sz="10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82CF64-05D1-4F4D-BCCC-E3CA6957F04B}"/>
              </a:ext>
            </a:extLst>
          </p:cNvPr>
          <p:cNvSpPr/>
          <p:nvPr/>
        </p:nvSpPr>
        <p:spPr>
          <a:xfrm>
            <a:off x="11080469" y="6358911"/>
            <a:ext cx="360000" cy="3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ction Button: Go Forward or Next 1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53871B5-E7BD-4AAA-9F10-98798095C042}"/>
              </a:ext>
            </a:extLst>
          </p:cNvPr>
          <p:cNvSpPr/>
          <p:nvPr/>
        </p:nvSpPr>
        <p:spPr>
          <a:xfrm>
            <a:off x="11520097" y="6358911"/>
            <a:ext cx="374968" cy="360000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ction Button: Go Back or Previous 1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F23A4E0-7A02-47F6-B98C-A544619F9690}"/>
              </a:ext>
            </a:extLst>
          </p:cNvPr>
          <p:cNvSpPr/>
          <p:nvPr/>
        </p:nvSpPr>
        <p:spPr>
          <a:xfrm>
            <a:off x="10640841" y="6358911"/>
            <a:ext cx="360000" cy="360000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8" name="Google Shape;300;p21">
            <a:extLst>
              <a:ext uri="{FF2B5EF4-FFF2-40B4-BE49-F238E27FC236}">
                <a16:creationId xmlns:a16="http://schemas.microsoft.com/office/drawing/2014/main" id="{F52362C4-572D-4A98-A709-2B6CEC447EBC}"/>
              </a:ext>
            </a:extLst>
          </p:cNvPr>
          <p:cNvSpPr txBox="1">
            <a:spLocks/>
          </p:cNvSpPr>
          <p:nvPr/>
        </p:nvSpPr>
        <p:spPr>
          <a:xfrm>
            <a:off x="552450" y="1535146"/>
            <a:ext cx="6096000" cy="4526348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150000"/>
              </a:lnSpc>
              <a:buNone/>
            </a:pPr>
            <a:r>
              <a:rPr lang="ar-OM" sz="1800" b="1" i="0" dirty="0">
                <a:solidFill>
                  <a:srgbClr val="464749"/>
                </a:solidFill>
                <a:effectLst/>
                <a:latin typeface="inherit"/>
              </a:rPr>
              <a:t>مرجع دانلود تم و قالب پاورپوینت | پارد وب</a:t>
            </a:r>
          </a:p>
          <a:p>
            <a:pPr algn="just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قالب پاورپوینت آماده ،برای ارائه سخنرانی خود از مجموعه تم پاورپوینت آماده رایگان و حرفه ای سایت پارد وب استفاده کنید.</a:t>
            </a:r>
          </a:p>
          <a:p>
            <a:pPr algn="just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بهترین قالب پاورپوینت برای </a:t>
            </a:r>
            <a:r>
              <a:rPr lang="ar-OM" sz="1800" b="1" i="0" u="none" strike="noStrike" dirty="0">
                <a:solidFill>
                  <a:srgbClr val="4ECDC4"/>
                </a:solidFill>
                <a:effectLst/>
                <a:latin typeface="inherit"/>
                <a:hlinkClick r:id="rId2"/>
              </a:rPr>
              <a:t>دفاع پایان نامه</a:t>
            </a: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 ، قالب پاورپوینت </a:t>
            </a:r>
            <a:r>
              <a:rPr lang="ar-OM" sz="1800" b="1" i="0" u="none" strike="noStrike" dirty="0">
                <a:solidFill>
                  <a:srgbClr val="1E73BE"/>
                </a:solidFill>
                <a:effectLst/>
                <a:latin typeface="inherit"/>
                <a:hlinkClick r:id="rId3"/>
              </a:rPr>
              <a:t>پروپوزال</a:t>
            </a: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 ، تم پاورپوینت </a:t>
            </a:r>
            <a:r>
              <a:rPr lang="ar-OM" sz="1800" b="1" i="0" u="none" strike="noStrike" dirty="0">
                <a:solidFill>
                  <a:srgbClr val="1E73BE"/>
                </a:solidFill>
                <a:effectLst/>
                <a:latin typeface="inherit"/>
                <a:hlinkClick r:id="rId4"/>
              </a:rPr>
              <a:t>رساله دکتری</a:t>
            </a: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  و ابزار گرافیکی پاورپوینت و همچنین </a:t>
            </a:r>
            <a:r>
              <a:rPr lang="ar-OM" sz="1800" b="1" i="0" u="none" strike="noStrike" dirty="0">
                <a:solidFill>
                  <a:srgbClr val="1E73BE"/>
                </a:solidFill>
                <a:effectLst/>
                <a:latin typeface="inherit"/>
                <a:hlinkClick r:id="rId5"/>
              </a:rPr>
              <a:t>قالب </a:t>
            </a:r>
            <a:r>
              <a:rPr lang="en-GB" sz="1800" b="1" i="0" u="none" strike="noStrike" dirty="0">
                <a:solidFill>
                  <a:srgbClr val="1E73BE"/>
                </a:solidFill>
                <a:effectLst/>
                <a:latin typeface="inherit"/>
                <a:hlinkClick r:id="rId5"/>
              </a:rPr>
              <a:t>Word </a:t>
            </a:r>
            <a:r>
              <a:rPr lang="ar-OM" sz="1800" b="1" i="0" u="none" strike="noStrike" dirty="0">
                <a:solidFill>
                  <a:srgbClr val="1E73BE"/>
                </a:solidFill>
                <a:effectLst/>
                <a:latin typeface="inherit"/>
                <a:hlinkClick r:id="rId5"/>
              </a:rPr>
              <a:t>پایان نامه</a:t>
            </a: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 را در سایت پارد وب دانلود کنید.</a:t>
            </a:r>
          </a:p>
          <a:p>
            <a:pPr algn="just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OM" sz="1800" b="0" i="0" dirty="0">
                <a:solidFill>
                  <a:srgbClr val="7D7E7F"/>
                </a:solidFill>
                <a:effectLst/>
                <a:latin typeface="inherit"/>
              </a:rPr>
              <a:t>قالب پاورپوینت رایگان و حرفه ای را از جستجوی سایت انتخاب و دانلود کنید.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ar-OM" sz="18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013C153-2CE9-4844-966D-3C4EE4F656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1441" y="1821560"/>
            <a:ext cx="5340559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8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دوم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پیشینه پژوهش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5" name="Graphic 64" descr="Theatre with solid fill">
            <a:extLst>
              <a:ext uri="{FF2B5EF4-FFF2-40B4-BE49-F238E27FC236}">
                <a16:creationId xmlns:a16="http://schemas.microsoft.com/office/drawing/2014/main" id="{248C4E35-E6DF-4389-B2E5-335E0123B9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49142" y="3301733"/>
            <a:ext cx="1578867" cy="1578867"/>
          </a:xfrm>
          <a:prstGeom prst="rect">
            <a:avLst/>
          </a:prstGeom>
        </p:spPr>
      </p:pic>
      <p:sp>
        <p:nvSpPr>
          <p:cNvPr id="70" name="Slide Number Placeholder 18">
            <a:extLst>
              <a:ext uri="{FF2B5EF4-FFF2-40B4-BE49-F238E27FC236}">
                <a16:creationId xmlns:a16="http://schemas.microsoft.com/office/drawing/2014/main" id="{669A3CBB-9939-4E33-8766-D217873C8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5</a:t>
            </a:fld>
            <a:endParaRPr lang="en-GB" sz="1050" b="1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AF610AF-2724-4BE2-9F5B-1A4C9B86EB0A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72" name="Action Button: Go Forward or Next 7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D7A8E92-4ABE-4B1E-B5D6-B4D7B7590FFC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73" name="Action Button: Go Back or Previous 7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A764575-EADF-4C5C-A622-BEE6567C7649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6943842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مروری بر پیشینه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18">
            <a:extLst>
              <a:ext uri="{FF2B5EF4-FFF2-40B4-BE49-F238E27FC236}">
                <a16:creationId xmlns:a16="http://schemas.microsoft.com/office/drawing/2014/main" id="{5C458EC6-3BE1-4878-AFC9-CC3E9C27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327" y="6398149"/>
            <a:ext cx="342899" cy="281525"/>
          </a:xfrm>
        </p:spPr>
        <p:txBody>
          <a:bodyPr/>
          <a:lstStyle/>
          <a:p>
            <a:fld id="{6B0A8AF2-E8DB-4EC8-9469-963C583D99B2}" type="slidenum">
              <a:rPr lang="en-GB" sz="2000" smtClean="0"/>
              <a:t>6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FCB6CD-09E6-4705-A6F2-4C2B352FBE52}"/>
              </a:ext>
            </a:extLst>
          </p:cNvPr>
          <p:cNvSpPr/>
          <p:nvPr/>
        </p:nvSpPr>
        <p:spPr>
          <a:xfrm>
            <a:off x="11080469" y="6358911"/>
            <a:ext cx="360000" cy="3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ction Button: Go Forward or Next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8B40104-D5B7-41BD-B77C-B6471ECB91CA}"/>
              </a:ext>
            </a:extLst>
          </p:cNvPr>
          <p:cNvSpPr/>
          <p:nvPr/>
        </p:nvSpPr>
        <p:spPr>
          <a:xfrm>
            <a:off x="11520097" y="6358911"/>
            <a:ext cx="374968" cy="360000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ction Button: Go Back or Previous 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19CFAF6-E8CC-4CC2-A33C-8E9B37B4EE08}"/>
              </a:ext>
            </a:extLst>
          </p:cNvPr>
          <p:cNvSpPr/>
          <p:nvPr/>
        </p:nvSpPr>
        <p:spPr>
          <a:xfrm>
            <a:off x="10640841" y="6358911"/>
            <a:ext cx="360000" cy="360000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06878AF-FCC3-4278-A1A2-D8E9EBD697A8}"/>
              </a:ext>
            </a:extLst>
          </p:cNvPr>
          <p:cNvGrpSpPr/>
          <p:nvPr/>
        </p:nvGrpSpPr>
        <p:grpSpPr>
          <a:xfrm>
            <a:off x="463923" y="1444624"/>
            <a:ext cx="11264154" cy="4074152"/>
            <a:chOff x="617439" y="2093088"/>
            <a:chExt cx="9655437" cy="3425689"/>
          </a:xfrm>
        </p:grpSpPr>
        <p:grpSp>
          <p:nvGrpSpPr>
            <p:cNvPr id="18" name="Google Shape;392;p28">
              <a:extLst>
                <a:ext uri="{FF2B5EF4-FFF2-40B4-BE49-F238E27FC236}">
                  <a16:creationId xmlns:a16="http://schemas.microsoft.com/office/drawing/2014/main" id="{469189A0-24B6-45CC-A6F3-4F35CDF81474}"/>
                </a:ext>
              </a:extLst>
            </p:cNvPr>
            <p:cNvGrpSpPr/>
            <p:nvPr/>
          </p:nvGrpSpPr>
          <p:grpSpPr>
            <a:xfrm>
              <a:off x="617439" y="2989924"/>
              <a:ext cx="3557053" cy="1749978"/>
              <a:chOff x="-708517" y="1316399"/>
              <a:chExt cx="3984155" cy="1960101"/>
            </a:xfrm>
          </p:grpSpPr>
          <p:sp>
            <p:nvSpPr>
              <p:cNvPr id="19" name="Google Shape;393;p28">
                <a:extLst>
                  <a:ext uri="{FF2B5EF4-FFF2-40B4-BE49-F238E27FC236}">
                    <a16:creationId xmlns:a16="http://schemas.microsoft.com/office/drawing/2014/main" id="{989C5700-6C3E-4CA2-96EE-40ADCD02513B}"/>
                  </a:ext>
                </a:extLst>
              </p:cNvPr>
              <p:cNvSpPr txBox="1"/>
              <p:nvPr/>
            </p:nvSpPr>
            <p:spPr>
              <a:xfrm>
                <a:off x="-708517" y="1316399"/>
                <a:ext cx="3156029" cy="19601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600" b="1" i="0" dirty="0">
                    <a:solidFill>
                      <a:srgbClr val="7D7E7F"/>
                    </a:solidFill>
                    <a:effectLst/>
                    <a:latin typeface="sc_iranyekan"/>
                  </a:rPr>
                  <a:t>💖 </a:t>
                </a:r>
                <a:r>
                  <a:rPr lang="ar-OM" sz="1600" b="1" i="0" u="none" strike="noStrike" dirty="0">
                    <a:solidFill>
                      <a:srgbClr val="1E73BE"/>
                    </a:solidFill>
                    <a:effectLst/>
                    <a:latin typeface="inherit"/>
                    <a:hlinkClick r:id="rId3"/>
                  </a:rPr>
                  <a:t>پکیج پاورپوینت دانشجویی</a:t>
                </a:r>
                <a:r>
                  <a:rPr lang="ar-OM" sz="1600" b="0" i="0" dirty="0">
                    <a:solidFill>
                      <a:srgbClr val="7D7E7F"/>
                    </a:solidFill>
                    <a:effectLst/>
                    <a:latin typeface="sc_iranyekan"/>
                  </a:rPr>
                  <a:t>: بهترین و ارزان ترین پکیج پاورپوینت دانشجویی را که شامل تم های پاورپوینت برای ارائه دفاع و کنفرانس و مقاله و … هستند را می توان دانلود کرد.</a:t>
                </a:r>
                <a:endParaRPr lang="ar-OM" sz="1600" b="1" dirty="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cxnSp>
            <p:nvCxnSpPr>
              <p:cNvPr id="20" name="Google Shape;394;p28">
                <a:extLst>
                  <a:ext uri="{FF2B5EF4-FFF2-40B4-BE49-F238E27FC236}">
                    <a16:creationId xmlns:a16="http://schemas.microsoft.com/office/drawing/2014/main" id="{9B7BDB2D-8C32-4043-ACD2-C75EB78D0D95}"/>
                  </a:ext>
                </a:extLst>
              </p:cNvPr>
              <p:cNvCxnSpPr/>
              <p:nvPr/>
            </p:nvCxnSpPr>
            <p:spPr>
              <a:xfrm rot="10800000">
                <a:off x="2642038" y="2647950"/>
                <a:ext cx="633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oval" w="med" len="med"/>
              </a:ln>
            </p:spPr>
          </p:cxnSp>
        </p:grpSp>
        <p:grpSp>
          <p:nvGrpSpPr>
            <p:cNvPr id="21" name="Google Shape;395;p28">
              <a:extLst>
                <a:ext uri="{FF2B5EF4-FFF2-40B4-BE49-F238E27FC236}">
                  <a16:creationId xmlns:a16="http://schemas.microsoft.com/office/drawing/2014/main" id="{955FB054-4970-433E-998B-342CA130F537}"/>
                </a:ext>
              </a:extLst>
            </p:cNvPr>
            <p:cNvGrpSpPr/>
            <p:nvPr/>
          </p:nvGrpSpPr>
          <p:grpSpPr>
            <a:xfrm>
              <a:off x="6494170" y="2093088"/>
              <a:ext cx="3778706" cy="1921148"/>
              <a:chOff x="5209838" y="700679"/>
              <a:chExt cx="4232422" cy="2151824"/>
            </a:xfrm>
          </p:grpSpPr>
          <p:sp>
            <p:nvSpPr>
              <p:cNvPr id="22" name="Google Shape;396;p28">
                <a:extLst>
                  <a:ext uri="{FF2B5EF4-FFF2-40B4-BE49-F238E27FC236}">
                    <a16:creationId xmlns:a16="http://schemas.microsoft.com/office/drawing/2014/main" id="{18441064-8C96-4A6A-A947-0C6C7D684158}"/>
                  </a:ext>
                </a:extLst>
              </p:cNvPr>
              <p:cNvSpPr txBox="1"/>
              <p:nvPr/>
            </p:nvSpPr>
            <p:spPr>
              <a:xfrm>
                <a:off x="6696488" y="700679"/>
                <a:ext cx="2745772" cy="21518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ar-OM" sz="1600" b="1" dirty="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دانلود قالب پاورپوینت آماده</a:t>
                </a:r>
              </a:p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ar-OM" sz="1600" b="1" dirty="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در سایت پارد وب با بیش از 2600 فایل قالب پاورپوینت آماده حرفه ای و رایگان برای ارائه دانشگاهی ، شرکتی ، تجاری، شخصی ،ویژه معلمان و … را دانلود کنید.</a:t>
                </a:r>
              </a:p>
            </p:txBody>
          </p:sp>
          <p:cxnSp>
            <p:nvCxnSpPr>
              <p:cNvPr id="23" name="Google Shape;397;p28">
                <a:extLst>
                  <a:ext uri="{FF2B5EF4-FFF2-40B4-BE49-F238E27FC236}">
                    <a16:creationId xmlns:a16="http://schemas.microsoft.com/office/drawing/2014/main" id="{96D2590B-4B41-428A-90A2-32A764E2ED74}"/>
                  </a:ext>
                </a:extLst>
              </p:cNvPr>
              <p:cNvCxnSpPr/>
              <p:nvPr/>
            </p:nvCxnSpPr>
            <p:spPr>
              <a:xfrm>
                <a:off x="5209838" y="1705200"/>
                <a:ext cx="1286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oval" w="med" len="med"/>
              </a:ln>
            </p:spPr>
          </p:cxnSp>
        </p:grpSp>
        <p:grpSp>
          <p:nvGrpSpPr>
            <p:cNvPr id="24" name="Google Shape;398;p28">
              <a:extLst>
                <a:ext uri="{FF2B5EF4-FFF2-40B4-BE49-F238E27FC236}">
                  <a16:creationId xmlns:a16="http://schemas.microsoft.com/office/drawing/2014/main" id="{6D44387A-C5AC-4B4F-9341-EE8819EF2818}"/>
                </a:ext>
              </a:extLst>
            </p:cNvPr>
            <p:cNvGrpSpPr/>
            <p:nvPr/>
          </p:nvGrpSpPr>
          <p:grpSpPr>
            <a:xfrm>
              <a:off x="6494170" y="4164179"/>
              <a:ext cx="3778706" cy="1265972"/>
              <a:chOff x="5209838" y="3020450"/>
              <a:chExt cx="4232422" cy="1417980"/>
            </a:xfrm>
          </p:grpSpPr>
          <p:sp>
            <p:nvSpPr>
              <p:cNvPr id="25" name="Google Shape;399;p28">
                <a:extLst>
                  <a:ext uri="{FF2B5EF4-FFF2-40B4-BE49-F238E27FC236}">
                    <a16:creationId xmlns:a16="http://schemas.microsoft.com/office/drawing/2014/main" id="{CF741CC5-74EA-4908-8EE5-274967C9F23B}"/>
                  </a:ext>
                </a:extLst>
              </p:cNvPr>
              <p:cNvSpPr txBox="1"/>
              <p:nvPr/>
            </p:nvSpPr>
            <p:spPr>
              <a:xfrm>
                <a:off x="6696488" y="3020450"/>
                <a:ext cx="2745772" cy="14179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ar-OM" sz="1600" b="1" dirty="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ar-OM" sz="1600" b="1" dirty="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  <a:p>
                <a:pPr marL="0" lvl="0" indent="0" algn="just" rtl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ar-OM" sz="1600" b="1" dirty="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این قالب های پاورپوینت برای دانشجویان و افرادی که می خواهند با پاورپوینت سخنرانی کنند در همه ی دوره های تحصیلی قابل ویرایش و شخصی سازی تهیه شده اند.</a:t>
                </a:r>
              </a:p>
            </p:txBody>
          </p:sp>
          <p:cxnSp>
            <p:nvCxnSpPr>
              <p:cNvPr id="26" name="Google Shape;400;p28">
                <a:extLst>
                  <a:ext uri="{FF2B5EF4-FFF2-40B4-BE49-F238E27FC236}">
                    <a16:creationId xmlns:a16="http://schemas.microsoft.com/office/drawing/2014/main" id="{10F51C75-500D-4F6C-835D-FA904D9B1622}"/>
                  </a:ext>
                </a:extLst>
              </p:cNvPr>
              <p:cNvCxnSpPr/>
              <p:nvPr/>
            </p:nvCxnSpPr>
            <p:spPr>
              <a:xfrm>
                <a:off x="5209838" y="3648300"/>
                <a:ext cx="12867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oval" w="med" len="med"/>
              </a:ln>
            </p:spPr>
          </p:cxnSp>
        </p:grpSp>
        <p:pic>
          <p:nvPicPr>
            <p:cNvPr id="43" name="Graphic 42" descr="Earth globe: Americas with solid fill">
              <a:extLst>
                <a:ext uri="{FF2B5EF4-FFF2-40B4-BE49-F238E27FC236}">
                  <a16:creationId xmlns:a16="http://schemas.microsoft.com/office/drawing/2014/main" id="{8503770F-37D6-401E-A220-62D7428A7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854972" y="2207883"/>
              <a:ext cx="3310894" cy="33108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1133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سوم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روش تحقیق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41D56355-958A-401E-9D67-EEB4CF0A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65327" y="6398149"/>
            <a:ext cx="342899" cy="281525"/>
          </a:xfrm>
        </p:spPr>
        <p:txBody>
          <a:bodyPr/>
          <a:lstStyle/>
          <a:p>
            <a:fld id="{6B0A8AF2-E8DB-4EC8-9469-963C583D99B2}" type="slidenum">
              <a:rPr lang="en-GB" sz="2000" smtClean="0"/>
              <a:t>7</a:t>
            </a:fld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744DC7-8571-4BEE-83AF-5F79029C05A3}"/>
              </a:ext>
            </a:extLst>
          </p:cNvPr>
          <p:cNvSpPr/>
          <p:nvPr/>
        </p:nvSpPr>
        <p:spPr>
          <a:xfrm>
            <a:off x="11080469" y="6358911"/>
            <a:ext cx="360000" cy="3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ction Button: Go Forward or Next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D7E2C30-8B5B-4346-949C-C4E2C232FAF0}"/>
              </a:ext>
            </a:extLst>
          </p:cNvPr>
          <p:cNvSpPr/>
          <p:nvPr/>
        </p:nvSpPr>
        <p:spPr>
          <a:xfrm>
            <a:off x="11520097" y="6358911"/>
            <a:ext cx="374968" cy="360000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ction Button: Go Back or Previous 2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04E5E11-0BDF-43F7-BF09-F9E4139088B5}"/>
              </a:ext>
            </a:extLst>
          </p:cNvPr>
          <p:cNvSpPr/>
          <p:nvPr/>
        </p:nvSpPr>
        <p:spPr>
          <a:xfrm>
            <a:off x="10640841" y="6358911"/>
            <a:ext cx="360000" cy="360000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Graphic 17" descr="Presentation with pie chart with solid fill">
            <a:extLst>
              <a:ext uri="{FF2B5EF4-FFF2-40B4-BE49-F238E27FC236}">
                <a16:creationId xmlns:a16="http://schemas.microsoft.com/office/drawing/2014/main" id="{EEEEE7AB-E2CC-4B5E-9456-E87550141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08011" y="3114736"/>
            <a:ext cx="2143867" cy="214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571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767724B-4566-461B-BD8E-D8A25666914A}"/>
              </a:ext>
            </a:extLst>
          </p:cNvPr>
          <p:cNvSpPr/>
          <p:nvPr/>
        </p:nvSpPr>
        <p:spPr>
          <a:xfrm>
            <a:off x="1368460" y="158226"/>
            <a:ext cx="9194800" cy="1079500"/>
          </a:xfrm>
          <a:prstGeom prst="roundRect">
            <a:avLst>
              <a:gd name="adj" fmla="val 50000"/>
            </a:avLst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5C0D0-A20F-4DEF-BD14-5FD2EF85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209021"/>
            <a:ext cx="8369300" cy="1028705"/>
          </a:xfrm>
        </p:spPr>
        <p:txBody>
          <a:bodyPr/>
          <a:lstStyle/>
          <a:p>
            <a:pPr algn="ctr"/>
            <a:r>
              <a:rPr lang="fa-IR" dirty="0"/>
              <a:t>روش شناسی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B39C9C-9DCA-499C-87FE-E6A33CD6A1BE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C10F3-2C09-4C07-A64E-6CBD60832BCC}"/>
              </a:ext>
            </a:extLst>
          </p:cNvPr>
          <p:cNvSpPr txBox="1"/>
          <p:nvPr/>
        </p:nvSpPr>
        <p:spPr>
          <a:xfrm>
            <a:off x="924339" y="6358911"/>
            <a:ext cx="917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عنوان پایان نامه کارشناسی ارشد شما در این قسمت قرار می گیرد.</a:t>
            </a:r>
            <a:endParaRPr lang="en-GB" dirty="0"/>
          </a:p>
        </p:txBody>
      </p:sp>
      <p:sp>
        <p:nvSpPr>
          <p:cNvPr id="11" name="Action Button: Go Home 10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61C6B00-83F2-40CE-8B2C-4C2BD5E67819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382AC1-A4EC-4CDE-9A6A-ED93E2CEB019}"/>
              </a:ext>
            </a:extLst>
          </p:cNvPr>
          <p:cNvSpPr/>
          <p:nvPr/>
        </p:nvSpPr>
        <p:spPr>
          <a:xfrm>
            <a:off x="0" y="0"/>
            <a:ext cx="12192000" cy="129757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88A11366-9188-41DB-B64A-AC2EF4B3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8</a:t>
            </a:fld>
            <a:endParaRPr lang="en-GB" sz="105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3D40F1-BFF7-4354-94BE-370E36595779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6" name="Action Button: Go Forward or Next 1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1870AC3-1F5D-4962-92CF-B6C258BFC7CB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17" name="Action Button: Go Back or Previous 1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94054B6A-F909-4A3E-A055-2488AB26D03D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20" name="Graphic 19" descr="Research with solid fill">
            <a:extLst>
              <a:ext uri="{FF2B5EF4-FFF2-40B4-BE49-F238E27FC236}">
                <a16:creationId xmlns:a16="http://schemas.microsoft.com/office/drawing/2014/main" id="{E409FF75-04A5-4F4C-983D-3EE6E10B1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7394" y="0"/>
            <a:ext cx="1891034" cy="1891034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:a16="http://schemas.microsoft.com/office/drawing/2014/main" id="{8FEF6ABA-3263-4C14-9E81-1E030C2B1949}"/>
              </a:ext>
            </a:extLst>
          </p:cNvPr>
          <p:cNvGrpSpPr/>
          <p:nvPr/>
        </p:nvGrpSpPr>
        <p:grpSpPr>
          <a:xfrm>
            <a:off x="0" y="1773177"/>
            <a:ext cx="12192000" cy="4230944"/>
            <a:chOff x="0" y="1773177"/>
            <a:chExt cx="12192000" cy="4230944"/>
          </a:xfrm>
        </p:grpSpPr>
        <p:sp>
          <p:nvSpPr>
            <p:cNvPr id="21" name="Google Shape;594;p39">
              <a:extLst>
                <a:ext uri="{FF2B5EF4-FFF2-40B4-BE49-F238E27FC236}">
                  <a16:creationId xmlns:a16="http://schemas.microsoft.com/office/drawing/2014/main" id="{2041E6DE-CB27-4AF6-8638-1924527972DD}"/>
                </a:ext>
              </a:extLst>
            </p:cNvPr>
            <p:cNvSpPr/>
            <p:nvPr/>
          </p:nvSpPr>
          <p:spPr>
            <a:xfrm>
              <a:off x="0" y="3205010"/>
              <a:ext cx="12192000" cy="1277378"/>
            </a:xfrm>
            <a:custGeom>
              <a:avLst/>
              <a:gdLst/>
              <a:ahLst/>
              <a:cxnLst/>
              <a:rect l="l" t="t" r="r" b="b"/>
              <a:pathLst>
                <a:path w="12192000" h="1348058" extrusionOk="0">
                  <a:moveTo>
                    <a:pt x="12192000" y="0"/>
                  </a:moveTo>
                  <a:lnTo>
                    <a:pt x="10837333" y="0"/>
                  </a:lnTo>
                  <a:cubicBezTo>
                    <a:pt x="10463295" y="0"/>
                    <a:pt x="10160000" y="301773"/>
                    <a:pt x="10160000" y="674029"/>
                  </a:cubicBezTo>
                  <a:lnTo>
                    <a:pt x="10160000" y="674029"/>
                  </a:lnTo>
                  <a:cubicBezTo>
                    <a:pt x="10160000" y="1046281"/>
                    <a:pt x="9856705" y="1348059"/>
                    <a:pt x="9482667" y="1348059"/>
                  </a:cubicBezTo>
                  <a:lnTo>
                    <a:pt x="9482667" y="1348059"/>
                  </a:lnTo>
                  <a:cubicBezTo>
                    <a:pt x="9108581" y="1348059"/>
                    <a:pt x="8805333" y="1046281"/>
                    <a:pt x="8805333" y="674029"/>
                  </a:cubicBezTo>
                  <a:lnTo>
                    <a:pt x="8805333" y="674029"/>
                  </a:lnTo>
                  <a:cubicBezTo>
                    <a:pt x="8805333" y="301773"/>
                    <a:pt x="8502086" y="0"/>
                    <a:pt x="8128000" y="0"/>
                  </a:cubicBezTo>
                  <a:lnTo>
                    <a:pt x="8128000" y="0"/>
                  </a:lnTo>
                  <a:cubicBezTo>
                    <a:pt x="7753915" y="0"/>
                    <a:pt x="7450667" y="301773"/>
                    <a:pt x="7450667" y="674029"/>
                  </a:cubicBezTo>
                  <a:lnTo>
                    <a:pt x="7450667" y="674029"/>
                  </a:lnTo>
                  <a:cubicBezTo>
                    <a:pt x="7450667" y="1046281"/>
                    <a:pt x="7147419" y="1348059"/>
                    <a:pt x="6773334" y="1348059"/>
                  </a:cubicBezTo>
                  <a:lnTo>
                    <a:pt x="6773334" y="1348059"/>
                  </a:lnTo>
                  <a:cubicBezTo>
                    <a:pt x="6399248" y="1348059"/>
                    <a:pt x="6096000" y="1046281"/>
                    <a:pt x="6096000" y="674029"/>
                  </a:cubicBezTo>
                  <a:lnTo>
                    <a:pt x="6096000" y="674029"/>
                  </a:lnTo>
                  <a:cubicBezTo>
                    <a:pt x="6096000" y="301773"/>
                    <a:pt x="5792753" y="0"/>
                    <a:pt x="5418667" y="0"/>
                  </a:cubicBezTo>
                  <a:lnTo>
                    <a:pt x="5418667" y="0"/>
                  </a:lnTo>
                  <a:cubicBezTo>
                    <a:pt x="5044581" y="0"/>
                    <a:pt x="4741334" y="301773"/>
                    <a:pt x="4741334" y="674029"/>
                  </a:cubicBezTo>
                  <a:lnTo>
                    <a:pt x="4741334" y="674029"/>
                  </a:lnTo>
                  <a:cubicBezTo>
                    <a:pt x="4741334" y="1046281"/>
                    <a:pt x="4438076" y="1348059"/>
                    <a:pt x="4064000" y="1348059"/>
                  </a:cubicBezTo>
                  <a:lnTo>
                    <a:pt x="4064000" y="1348059"/>
                  </a:lnTo>
                  <a:cubicBezTo>
                    <a:pt x="3689924" y="1348059"/>
                    <a:pt x="3386667" y="1046281"/>
                    <a:pt x="3386667" y="674029"/>
                  </a:cubicBezTo>
                  <a:lnTo>
                    <a:pt x="3386667" y="674029"/>
                  </a:lnTo>
                  <a:cubicBezTo>
                    <a:pt x="3386667" y="301773"/>
                    <a:pt x="3083410" y="0"/>
                    <a:pt x="2709333" y="0"/>
                  </a:cubicBezTo>
                  <a:lnTo>
                    <a:pt x="2709333" y="0"/>
                  </a:lnTo>
                  <a:cubicBezTo>
                    <a:pt x="2335257" y="0"/>
                    <a:pt x="2032000" y="301773"/>
                    <a:pt x="2032000" y="674029"/>
                  </a:cubicBezTo>
                  <a:lnTo>
                    <a:pt x="2032000" y="674029"/>
                  </a:lnTo>
                  <a:cubicBezTo>
                    <a:pt x="2032000" y="1046281"/>
                    <a:pt x="1728743" y="1348059"/>
                    <a:pt x="1354667" y="1348059"/>
                  </a:cubicBezTo>
                  <a:lnTo>
                    <a:pt x="0" y="1348059"/>
                  </a:lnTo>
                </a:path>
              </a:pathLst>
            </a:custGeom>
            <a:noFill/>
            <a:ln w="228600" cap="flat" cmpd="sng">
              <a:solidFill>
                <a:schemeClr val="dk2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" name="Google Shape;596;p39">
              <a:extLst>
                <a:ext uri="{FF2B5EF4-FFF2-40B4-BE49-F238E27FC236}">
                  <a16:creationId xmlns:a16="http://schemas.microsoft.com/office/drawing/2014/main" id="{A562C87C-1B89-4428-87B1-F81E88D9DB9C}"/>
                </a:ext>
              </a:extLst>
            </p:cNvPr>
            <p:cNvGrpSpPr/>
            <p:nvPr/>
          </p:nvGrpSpPr>
          <p:grpSpPr>
            <a:xfrm>
              <a:off x="2381785" y="2361513"/>
              <a:ext cx="631200" cy="598106"/>
              <a:chOff x="1786339" y="1703401"/>
              <a:chExt cx="473400" cy="473400"/>
            </a:xfrm>
          </p:grpSpPr>
          <p:sp>
            <p:nvSpPr>
              <p:cNvPr id="23" name="Google Shape;597;p39">
                <a:extLst>
                  <a:ext uri="{FF2B5EF4-FFF2-40B4-BE49-F238E27FC236}">
                    <a16:creationId xmlns:a16="http://schemas.microsoft.com/office/drawing/2014/main" id="{A45E13BD-F0CD-402E-8A8C-F6525A53CDB7}"/>
                  </a:ext>
                </a:extLst>
              </p:cNvPr>
              <p:cNvSpPr/>
              <p:nvPr/>
            </p:nvSpPr>
            <p:spPr>
              <a:xfrm rot="8100000">
                <a:off x="1855667" y="1772729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4" name="Google Shape;598;p39">
                <a:extLst>
                  <a:ext uri="{FF2B5EF4-FFF2-40B4-BE49-F238E27FC236}">
                    <a16:creationId xmlns:a16="http://schemas.microsoft.com/office/drawing/2014/main" id="{F892021E-C387-43A1-894F-F157F03945D7}"/>
                  </a:ext>
                </a:extLst>
              </p:cNvPr>
              <p:cNvSpPr/>
              <p:nvPr/>
            </p:nvSpPr>
            <p:spPr>
              <a:xfrm>
                <a:off x="1955989" y="1866499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1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grpSp>
          <p:nvGrpSpPr>
            <p:cNvPr id="25" name="Google Shape;599;p39">
              <a:extLst>
                <a:ext uri="{FF2B5EF4-FFF2-40B4-BE49-F238E27FC236}">
                  <a16:creationId xmlns:a16="http://schemas.microsoft.com/office/drawing/2014/main" id="{640A4EDD-BDCA-4358-96D7-188277327DB6}"/>
                </a:ext>
              </a:extLst>
            </p:cNvPr>
            <p:cNvGrpSpPr/>
            <p:nvPr/>
          </p:nvGrpSpPr>
          <p:grpSpPr>
            <a:xfrm>
              <a:off x="5085885" y="2361513"/>
              <a:ext cx="631200" cy="598106"/>
              <a:chOff x="3814414" y="1703401"/>
              <a:chExt cx="473400" cy="473400"/>
            </a:xfrm>
          </p:grpSpPr>
          <p:sp>
            <p:nvSpPr>
              <p:cNvPr id="26" name="Google Shape;600;p39">
                <a:extLst>
                  <a:ext uri="{FF2B5EF4-FFF2-40B4-BE49-F238E27FC236}">
                    <a16:creationId xmlns:a16="http://schemas.microsoft.com/office/drawing/2014/main" id="{A1810E45-139A-4D89-A5F2-4FDF042CD9B1}"/>
                  </a:ext>
                </a:extLst>
              </p:cNvPr>
              <p:cNvSpPr/>
              <p:nvPr/>
            </p:nvSpPr>
            <p:spPr>
              <a:xfrm rot="8100000">
                <a:off x="3883742" y="1772729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27" name="Google Shape;601;p39">
                <a:extLst>
                  <a:ext uri="{FF2B5EF4-FFF2-40B4-BE49-F238E27FC236}">
                    <a16:creationId xmlns:a16="http://schemas.microsoft.com/office/drawing/2014/main" id="{1A83EC53-D2B1-4E50-9674-AF15AD02CF77}"/>
                  </a:ext>
                </a:extLst>
              </p:cNvPr>
              <p:cNvSpPr/>
              <p:nvPr/>
            </p:nvSpPr>
            <p:spPr>
              <a:xfrm>
                <a:off x="3984064" y="1866499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3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grpSp>
          <p:nvGrpSpPr>
            <p:cNvPr id="28" name="Google Shape;602;p39">
              <a:extLst>
                <a:ext uri="{FF2B5EF4-FFF2-40B4-BE49-F238E27FC236}">
                  <a16:creationId xmlns:a16="http://schemas.microsoft.com/office/drawing/2014/main" id="{2FEA5735-234A-4616-9835-6ABF0C17830C}"/>
                </a:ext>
              </a:extLst>
            </p:cNvPr>
            <p:cNvGrpSpPr/>
            <p:nvPr/>
          </p:nvGrpSpPr>
          <p:grpSpPr>
            <a:xfrm>
              <a:off x="7789985" y="2361513"/>
              <a:ext cx="631200" cy="598106"/>
              <a:chOff x="5842489" y="1703401"/>
              <a:chExt cx="473400" cy="473400"/>
            </a:xfrm>
          </p:grpSpPr>
          <p:sp>
            <p:nvSpPr>
              <p:cNvPr id="29" name="Google Shape;603;p39">
                <a:extLst>
                  <a:ext uri="{FF2B5EF4-FFF2-40B4-BE49-F238E27FC236}">
                    <a16:creationId xmlns:a16="http://schemas.microsoft.com/office/drawing/2014/main" id="{6624BFB3-2B5B-407B-85A4-762C7F6CD8FE}"/>
                  </a:ext>
                </a:extLst>
              </p:cNvPr>
              <p:cNvSpPr/>
              <p:nvPr/>
            </p:nvSpPr>
            <p:spPr>
              <a:xfrm rot="8100000">
                <a:off x="5911817" y="1772729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30" name="Google Shape;604;p39">
                <a:extLst>
                  <a:ext uri="{FF2B5EF4-FFF2-40B4-BE49-F238E27FC236}">
                    <a16:creationId xmlns:a16="http://schemas.microsoft.com/office/drawing/2014/main" id="{68CA9C08-E153-4250-8F95-74F4B6D7BC4C}"/>
                  </a:ext>
                </a:extLst>
              </p:cNvPr>
              <p:cNvSpPr/>
              <p:nvPr/>
            </p:nvSpPr>
            <p:spPr>
              <a:xfrm>
                <a:off x="6012139" y="1866499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5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grpSp>
          <p:nvGrpSpPr>
            <p:cNvPr id="31" name="Google Shape;605;p39">
              <a:extLst>
                <a:ext uri="{FF2B5EF4-FFF2-40B4-BE49-F238E27FC236}">
                  <a16:creationId xmlns:a16="http://schemas.microsoft.com/office/drawing/2014/main" id="{1CDD2416-4B80-4294-86F1-77B1F468AA96}"/>
                </a:ext>
              </a:extLst>
            </p:cNvPr>
            <p:cNvGrpSpPr/>
            <p:nvPr/>
          </p:nvGrpSpPr>
          <p:grpSpPr>
            <a:xfrm>
              <a:off x="9174419" y="4727781"/>
              <a:ext cx="631200" cy="598106"/>
              <a:chOff x="6880814" y="3576300"/>
              <a:chExt cx="473400" cy="473400"/>
            </a:xfrm>
          </p:grpSpPr>
          <p:sp>
            <p:nvSpPr>
              <p:cNvPr id="32" name="Google Shape;606;p39">
                <a:extLst>
                  <a:ext uri="{FF2B5EF4-FFF2-40B4-BE49-F238E27FC236}">
                    <a16:creationId xmlns:a16="http://schemas.microsoft.com/office/drawing/2014/main" id="{E883C22F-DE7E-4BD9-84E6-35C091FDC89C}"/>
                  </a:ext>
                </a:extLst>
              </p:cNvPr>
              <p:cNvSpPr/>
              <p:nvPr/>
            </p:nvSpPr>
            <p:spPr>
              <a:xfrm rot="-2700000">
                <a:off x="6950142" y="3645628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33" name="Google Shape;607;p39">
                <a:extLst>
                  <a:ext uri="{FF2B5EF4-FFF2-40B4-BE49-F238E27FC236}">
                    <a16:creationId xmlns:a16="http://schemas.microsoft.com/office/drawing/2014/main" id="{E580DAEA-0CD1-4634-87F0-6307AF4E4FC7}"/>
                  </a:ext>
                </a:extLst>
              </p:cNvPr>
              <p:cNvSpPr/>
              <p:nvPr/>
            </p:nvSpPr>
            <p:spPr>
              <a:xfrm flipH="1">
                <a:off x="7050464" y="3752502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6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grpSp>
          <p:nvGrpSpPr>
            <p:cNvPr id="34" name="Google Shape;608;p39">
              <a:extLst>
                <a:ext uri="{FF2B5EF4-FFF2-40B4-BE49-F238E27FC236}">
                  <a16:creationId xmlns:a16="http://schemas.microsoft.com/office/drawing/2014/main" id="{42CCB0FE-7865-4C83-8C60-D49CE74BBCFB}"/>
                </a:ext>
              </a:extLst>
            </p:cNvPr>
            <p:cNvGrpSpPr/>
            <p:nvPr/>
          </p:nvGrpSpPr>
          <p:grpSpPr>
            <a:xfrm>
              <a:off x="6470319" y="4727781"/>
              <a:ext cx="631200" cy="598106"/>
              <a:chOff x="4852739" y="3576300"/>
              <a:chExt cx="473400" cy="473400"/>
            </a:xfrm>
          </p:grpSpPr>
          <p:sp>
            <p:nvSpPr>
              <p:cNvPr id="35" name="Google Shape;609;p39">
                <a:extLst>
                  <a:ext uri="{FF2B5EF4-FFF2-40B4-BE49-F238E27FC236}">
                    <a16:creationId xmlns:a16="http://schemas.microsoft.com/office/drawing/2014/main" id="{3BBB7AEF-E2E5-4E48-A01E-6DEC041225A5}"/>
                  </a:ext>
                </a:extLst>
              </p:cNvPr>
              <p:cNvSpPr/>
              <p:nvPr/>
            </p:nvSpPr>
            <p:spPr>
              <a:xfrm rot="-2700000">
                <a:off x="4922067" y="3645628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36" name="Google Shape;610;p39">
                <a:extLst>
                  <a:ext uri="{FF2B5EF4-FFF2-40B4-BE49-F238E27FC236}">
                    <a16:creationId xmlns:a16="http://schemas.microsoft.com/office/drawing/2014/main" id="{242E16E7-8C22-4F80-9484-DD0148ADB3D5}"/>
                  </a:ext>
                </a:extLst>
              </p:cNvPr>
              <p:cNvSpPr/>
              <p:nvPr/>
            </p:nvSpPr>
            <p:spPr>
              <a:xfrm flipH="1">
                <a:off x="5022389" y="3752502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4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grpSp>
          <p:nvGrpSpPr>
            <p:cNvPr id="37" name="Google Shape;611;p39">
              <a:extLst>
                <a:ext uri="{FF2B5EF4-FFF2-40B4-BE49-F238E27FC236}">
                  <a16:creationId xmlns:a16="http://schemas.microsoft.com/office/drawing/2014/main" id="{8C673117-55D6-4DE7-A5EE-A2A6D1D89191}"/>
                </a:ext>
              </a:extLst>
            </p:cNvPr>
            <p:cNvGrpSpPr/>
            <p:nvPr/>
          </p:nvGrpSpPr>
          <p:grpSpPr>
            <a:xfrm>
              <a:off x="3766219" y="4727781"/>
              <a:ext cx="631200" cy="598106"/>
              <a:chOff x="2824664" y="3576300"/>
              <a:chExt cx="473400" cy="473400"/>
            </a:xfrm>
          </p:grpSpPr>
          <p:sp>
            <p:nvSpPr>
              <p:cNvPr id="38" name="Google Shape;612;p39">
                <a:extLst>
                  <a:ext uri="{FF2B5EF4-FFF2-40B4-BE49-F238E27FC236}">
                    <a16:creationId xmlns:a16="http://schemas.microsoft.com/office/drawing/2014/main" id="{A1A92053-2AC0-42BB-A760-C14E3AE3AF45}"/>
                  </a:ext>
                </a:extLst>
              </p:cNvPr>
              <p:cNvSpPr/>
              <p:nvPr/>
            </p:nvSpPr>
            <p:spPr>
              <a:xfrm rot="-2700000">
                <a:off x="2893992" y="3645628"/>
                <a:ext cx="334744" cy="334744"/>
              </a:xfrm>
              <a:prstGeom prst="teardrop">
                <a:avLst>
                  <a:gd name="adj" fmla="val 10000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  <p:sp>
            <p:nvSpPr>
              <p:cNvPr id="39" name="Google Shape;613;p39">
                <a:extLst>
                  <a:ext uri="{FF2B5EF4-FFF2-40B4-BE49-F238E27FC236}">
                    <a16:creationId xmlns:a16="http://schemas.microsoft.com/office/drawing/2014/main" id="{5E9F334E-95D6-4594-A53A-952239B7BA07}"/>
                  </a:ext>
                </a:extLst>
              </p:cNvPr>
              <p:cNvSpPr/>
              <p:nvPr/>
            </p:nvSpPr>
            <p:spPr>
              <a:xfrm flipH="1">
                <a:off x="2994314" y="3752502"/>
                <a:ext cx="134100" cy="1341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a" sz="600">
                    <a:solidFill>
                      <a:schemeClr val="dk1"/>
                    </a:solidFill>
                    <a:latin typeface="Catamaran"/>
                    <a:ea typeface="Catamaran"/>
                    <a:cs typeface="Catamaran"/>
                    <a:sym typeface="Catamaran"/>
                  </a:rPr>
                  <a:t>2</a:t>
                </a:r>
                <a:endParaRPr sz="600">
                  <a:solidFill>
                    <a:schemeClr val="dk1"/>
                  </a:solidFill>
                  <a:latin typeface="Catamaran"/>
                  <a:ea typeface="Catamaran"/>
                  <a:cs typeface="Catamaran"/>
                  <a:sym typeface="Catamaran"/>
                </a:endParaRP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B98B0A8-6B6C-4EC1-9CDE-B8C92F7D6485}"/>
                </a:ext>
              </a:extLst>
            </p:cNvPr>
            <p:cNvSpPr txBox="1"/>
            <p:nvPr/>
          </p:nvSpPr>
          <p:spPr>
            <a:xfrm>
              <a:off x="1277012" y="1865348"/>
              <a:ext cx="266194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ar-OM" b="0" i="0" dirty="0">
                  <a:solidFill>
                    <a:srgbClr val="595959"/>
                  </a:solidFill>
                  <a:effectLst/>
                  <a:latin typeface="sc_iranyekan"/>
                  <a:hlinkClick r:id="rId4"/>
                </a:rPr>
                <a:t>قالب پاورپوینت حرفه ای</a:t>
              </a:r>
              <a:endParaRPr lang="ar-OM" b="0" i="0" dirty="0">
                <a:solidFill>
                  <a:srgbClr val="595959"/>
                </a:solidFill>
                <a:effectLst/>
                <a:latin typeface="sc_iranyekan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9D48100-E4D4-4530-9C91-C4149C410B8C}"/>
                </a:ext>
              </a:extLst>
            </p:cNvPr>
            <p:cNvSpPr txBox="1"/>
            <p:nvPr/>
          </p:nvSpPr>
          <p:spPr>
            <a:xfrm>
              <a:off x="2697384" y="5452718"/>
              <a:ext cx="301142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 fontAlgn="base">
                <a:defRPr b="0" i="0">
                  <a:solidFill>
                    <a:srgbClr val="595959"/>
                  </a:solidFill>
                  <a:effectLst/>
                  <a:latin typeface="sc_iranyekan"/>
                </a:defRPr>
              </a:lvl1pPr>
            </a:lstStyle>
            <a:p>
              <a:r>
                <a:rPr lang="ar-OM" dirty="0">
                  <a:hlinkClick r:id="rId5"/>
                </a:rPr>
                <a:t>قالب پاورپوینت جلسه دفاع</a:t>
              </a:r>
              <a:endParaRPr lang="ar-OM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B616B63-F33A-4893-AB21-8671D548C4B2}"/>
                </a:ext>
              </a:extLst>
            </p:cNvPr>
            <p:cNvSpPr txBox="1"/>
            <p:nvPr/>
          </p:nvSpPr>
          <p:spPr>
            <a:xfrm>
              <a:off x="4313107" y="1773177"/>
              <a:ext cx="217962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 fontAlgn="base">
                <a:defRPr b="0" i="0">
                  <a:solidFill>
                    <a:srgbClr val="595959"/>
                  </a:solidFill>
                  <a:effectLst/>
                  <a:latin typeface="sc_iranyekan"/>
                </a:defRPr>
              </a:lvl1pPr>
            </a:lstStyle>
            <a:p>
              <a:pPr fontAlgn="base"/>
              <a:r>
                <a:rPr lang="ar-OM" b="0" i="0" dirty="0">
                  <a:effectLst/>
                  <a:latin typeface="sc_iranyekan"/>
                  <a:hlinkClick r:id="rId6"/>
                </a:rPr>
                <a:t>قالب پاورپوینت سمینار و کارگاه</a:t>
              </a:r>
              <a:endParaRPr lang="ar-OM" b="0" i="0" dirty="0">
                <a:effectLst/>
                <a:latin typeface="sc_iranyekan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B771737-F462-4D8A-A70C-ECA6630A95C4}"/>
                </a:ext>
              </a:extLst>
            </p:cNvPr>
            <p:cNvSpPr txBox="1"/>
            <p:nvPr/>
          </p:nvSpPr>
          <p:spPr>
            <a:xfrm>
              <a:off x="5587531" y="5357790"/>
              <a:ext cx="301142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 fontAlgn="base">
                <a:defRPr b="0" i="0">
                  <a:solidFill>
                    <a:srgbClr val="595959"/>
                  </a:solidFill>
                  <a:effectLst/>
                  <a:latin typeface="sc_iranyekan"/>
                </a:defRPr>
              </a:lvl1pPr>
            </a:lstStyle>
            <a:p>
              <a:pPr fontAlgn="base"/>
              <a:r>
                <a:rPr lang="ar-OM" b="0" i="0" dirty="0">
                  <a:effectLst/>
                  <a:latin typeface="sc_iranyekan"/>
                  <a:hlinkClick r:id="rId7"/>
                </a:rPr>
                <a:t>قالب پاورپوینت شرکتی</a:t>
              </a:r>
              <a:endParaRPr lang="ar-OM" b="0" i="0" dirty="0">
                <a:effectLst/>
                <a:latin typeface="sc_iranyekan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EE08058-1F39-49D8-BDBC-FC8C41B597D2}"/>
                </a:ext>
              </a:extLst>
            </p:cNvPr>
            <p:cNvSpPr txBox="1"/>
            <p:nvPr/>
          </p:nvSpPr>
          <p:spPr>
            <a:xfrm>
              <a:off x="6790570" y="1814386"/>
              <a:ext cx="245123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 fontAlgn="base">
                <a:defRPr b="0" i="0">
                  <a:solidFill>
                    <a:srgbClr val="595959"/>
                  </a:solidFill>
                  <a:effectLst/>
                  <a:latin typeface="sc_iranyekan"/>
                </a:defRPr>
              </a:lvl1pPr>
            </a:lstStyle>
            <a:p>
              <a:pPr fontAlgn="base"/>
              <a:r>
                <a:rPr lang="ar-OM" b="0" i="0" dirty="0">
                  <a:effectLst/>
                  <a:latin typeface="sc_iranyekan"/>
                  <a:hlinkClick r:id="rId8"/>
                </a:rPr>
                <a:t>قالب پاورپوینت معارف اسلامی و مذهبی</a:t>
              </a:r>
              <a:endParaRPr lang="ar-OM" b="0" i="0" dirty="0">
                <a:effectLst/>
                <a:latin typeface="sc_iranyekan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CD769D3-D6FC-4CC8-8E78-59CA6F8D7ED4}"/>
                </a:ext>
              </a:extLst>
            </p:cNvPr>
            <p:cNvSpPr txBox="1"/>
            <p:nvPr/>
          </p:nvSpPr>
          <p:spPr>
            <a:xfrm>
              <a:off x="8748598" y="5357790"/>
              <a:ext cx="245123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 fontAlgn="base">
                <a:defRPr b="0" i="0">
                  <a:solidFill>
                    <a:srgbClr val="595959"/>
                  </a:solidFill>
                  <a:effectLst/>
                  <a:latin typeface="sc_iranyekan"/>
                </a:defRPr>
              </a:lvl1pPr>
            </a:lstStyle>
            <a:p>
              <a:pPr fontAlgn="base"/>
              <a:r>
                <a:rPr lang="ar-OM" b="0" i="0" dirty="0">
                  <a:effectLst/>
                  <a:latin typeface="sc_iranyekan"/>
                  <a:hlinkClick r:id="rId9"/>
                </a:rPr>
                <a:t>قالب پاورپوینت شبکه های اجتماعی</a:t>
              </a:r>
              <a:endParaRPr lang="ar-OM" b="0" i="0" dirty="0">
                <a:effectLst/>
                <a:latin typeface="sc_iranyek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6937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BEDFB-F0A3-4AC9-AF4A-2DFE8D3467A9}"/>
              </a:ext>
            </a:extLst>
          </p:cNvPr>
          <p:cNvSpPr/>
          <p:nvPr/>
        </p:nvSpPr>
        <p:spPr>
          <a:xfrm>
            <a:off x="514350" y="220126"/>
            <a:ext cx="11005747" cy="5925035"/>
          </a:xfrm>
          <a:prstGeom prst="roundRect">
            <a:avLst>
              <a:gd name="adj" fmla="val 2735"/>
            </a:avLst>
          </a:prstGeom>
          <a:solidFill>
            <a:srgbClr val="FEFEFE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37D67A0-06A4-438B-90E7-22CE87A4236C}"/>
              </a:ext>
            </a:extLst>
          </p:cNvPr>
          <p:cNvGrpSpPr/>
          <p:nvPr/>
        </p:nvGrpSpPr>
        <p:grpSpPr>
          <a:xfrm>
            <a:off x="1314450" y="2791222"/>
            <a:ext cx="8972550" cy="2632745"/>
            <a:chOff x="1314450" y="2791222"/>
            <a:chExt cx="8972550" cy="263274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DA8E7D3-490C-4E56-AA02-53E97340AC36}"/>
                </a:ext>
              </a:extLst>
            </p:cNvPr>
            <p:cNvSpPr/>
            <p:nvPr/>
          </p:nvSpPr>
          <p:spPr>
            <a:xfrm>
              <a:off x="1314450" y="2791222"/>
              <a:ext cx="8972550" cy="26209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FD696B75-BDBC-4E4E-AFE8-C61F44B3E84E}"/>
                </a:ext>
              </a:extLst>
            </p:cNvPr>
            <p:cNvSpPr/>
            <p:nvPr/>
          </p:nvSpPr>
          <p:spPr>
            <a:xfrm rot="5400000">
              <a:off x="7808577" y="3136045"/>
              <a:ext cx="2632745" cy="1943100"/>
            </a:xfrm>
            <a:prstGeom prst="round2SameRect">
              <a:avLst>
                <a:gd name="adj1" fmla="val 24203"/>
                <a:gd name="adj2" fmla="val 0"/>
              </a:avLst>
            </a:prstGeom>
            <a:solidFill>
              <a:srgbClr val="5959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4A4AD0-8714-4D17-B642-5579C4CE7D37}"/>
              </a:ext>
            </a:extLst>
          </p:cNvPr>
          <p:cNvSpPr/>
          <p:nvPr/>
        </p:nvSpPr>
        <p:spPr>
          <a:xfrm rot="1950747">
            <a:off x="4583631" y="594239"/>
            <a:ext cx="1634086" cy="1634357"/>
          </a:xfrm>
          <a:prstGeom prst="roundRect">
            <a:avLst/>
          </a:prstGeom>
          <a:solidFill>
            <a:srgbClr val="595959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33F483-5EB9-495D-A067-C1037D2FB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611" y="929673"/>
            <a:ext cx="4048125" cy="902103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chemeClr val="bg1"/>
                </a:solidFill>
              </a:rPr>
              <a:t>فصل چهارم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49A43-0367-4FC4-87E8-A474A762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178" y="3114736"/>
            <a:ext cx="6297215" cy="217832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a-IR" sz="4800" b="1" dirty="0"/>
              <a:t>تجزیه و تحلیل</a:t>
            </a:r>
            <a:endParaRPr lang="en-GB" sz="4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9CF9EF-6595-4D97-A5EC-09A72F8839BB}"/>
              </a:ext>
            </a:extLst>
          </p:cNvPr>
          <p:cNvSpPr/>
          <p:nvPr/>
        </p:nvSpPr>
        <p:spPr>
          <a:xfrm>
            <a:off x="0" y="6191250"/>
            <a:ext cx="12192000" cy="66675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291CFD-56B5-485E-BA80-DA3ED2481D3E}"/>
              </a:ext>
            </a:extLst>
          </p:cNvPr>
          <p:cNvSpPr/>
          <p:nvPr/>
        </p:nvSpPr>
        <p:spPr>
          <a:xfrm>
            <a:off x="9696450" y="-11110"/>
            <a:ext cx="2647950" cy="430210"/>
          </a:xfrm>
          <a:prstGeom prst="rect">
            <a:avLst/>
          </a:prstGeom>
          <a:solidFill>
            <a:srgbClr val="FDD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48CBBC8-2D7B-4DF5-A6EB-17A48E30D497}"/>
              </a:ext>
            </a:extLst>
          </p:cNvPr>
          <p:cNvSpPr/>
          <p:nvPr/>
        </p:nvSpPr>
        <p:spPr>
          <a:xfrm>
            <a:off x="1314450" y="2791222"/>
            <a:ext cx="8591550" cy="2620961"/>
          </a:xfrm>
          <a:prstGeom prst="roundRect">
            <a:avLst/>
          </a:prstGeom>
          <a:noFill/>
          <a:ln>
            <a:solidFill>
              <a:srgbClr val="59595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ction Button: Go Home 2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6FE8D0DF-0F2C-4CBC-A8DB-4C4D4F844BBC}"/>
              </a:ext>
            </a:extLst>
          </p:cNvPr>
          <p:cNvSpPr/>
          <p:nvPr/>
        </p:nvSpPr>
        <p:spPr>
          <a:xfrm>
            <a:off x="168906" y="6274918"/>
            <a:ext cx="592505" cy="488424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lide Number Placeholder 18">
            <a:extLst>
              <a:ext uri="{FF2B5EF4-FFF2-40B4-BE49-F238E27FC236}">
                <a16:creationId xmlns:a16="http://schemas.microsoft.com/office/drawing/2014/main" id="{5421B976-E23E-4FC4-868E-E58D8628B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431" y="6332465"/>
            <a:ext cx="416795" cy="347209"/>
          </a:xfrm>
        </p:spPr>
        <p:txBody>
          <a:bodyPr/>
          <a:lstStyle/>
          <a:p>
            <a:pPr algn="ctr"/>
            <a:fld id="{6B0A8AF2-E8DB-4EC8-9469-963C583D99B2}" type="slidenum">
              <a:rPr lang="en-GB" sz="1600" b="1" smtClean="0"/>
              <a:pPr algn="ctr"/>
              <a:t>9</a:t>
            </a:fld>
            <a:endParaRPr lang="en-GB" sz="105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AE3976-940D-41A3-B295-F528BBF08018}"/>
              </a:ext>
            </a:extLst>
          </p:cNvPr>
          <p:cNvSpPr/>
          <p:nvPr/>
        </p:nvSpPr>
        <p:spPr>
          <a:xfrm>
            <a:off x="11002888" y="6274918"/>
            <a:ext cx="437581" cy="4439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6" name="Action Button: Go Forward or Next 2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A827F0C-EA3C-479B-9212-1CF89F652AE4}"/>
              </a:ext>
            </a:extLst>
          </p:cNvPr>
          <p:cNvSpPr/>
          <p:nvPr/>
        </p:nvSpPr>
        <p:spPr>
          <a:xfrm>
            <a:off x="11556498" y="6274918"/>
            <a:ext cx="455775" cy="443993"/>
          </a:xfrm>
          <a:prstGeom prst="actionButtonForwardNex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7" name="Action Button: Go Back or Previous 2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5F58265-B607-45D3-8A36-1CADAF40664E}"/>
              </a:ext>
            </a:extLst>
          </p:cNvPr>
          <p:cNvSpPr/>
          <p:nvPr/>
        </p:nvSpPr>
        <p:spPr>
          <a:xfrm>
            <a:off x="10449278" y="6274918"/>
            <a:ext cx="437581" cy="443993"/>
          </a:xfrm>
          <a:prstGeom prst="actionButtonBackPreviou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000"/>
          </a:p>
        </p:txBody>
      </p:sp>
      <p:pic>
        <p:nvPicPr>
          <p:cNvPr id="28" name="Graphic 27" descr="Presentation with bar chart with solid fill">
            <a:extLst>
              <a:ext uri="{FF2B5EF4-FFF2-40B4-BE49-F238E27FC236}">
                <a16:creationId xmlns:a16="http://schemas.microsoft.com/office/drawing/2014/main" id="{891FF101-1B21-4835-9BE0-F2F8A8505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0160" y="3196591"/>
            <a:ext cx="2016340" cy="201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76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habnam">
      <a:majorFont>
        <a:latin typeface="Times New Roman"/>
        <a:ea typeface=""/>
        <a:cs typeface="B Titr"/>
      </a:majorFont>
      <a:minorFont>
        <a:latin typeface="Times New Roman"/>
        <a:ea typeface=""/>
        <a:cs typeface="Shabna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638</Words>
  <Application>Microsoft Office PowerPoint</Application>
  <PresentationFormat>Widescreen</PresentationFormat>
  <Paragraphs>102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Catamaran</vt:lpstr>
      <vt:lpstr>inherit</vt:lpstr>
      <vt:lpstr>sc_iranyekan</vt:lpstr>
      <vt:lpstr>Times New Roman</vt:lpstr>
      <vt:lpstr>Wingdings</vt:lpstr>
      <vt:lpstr>Office Theme</vt:lpstr>
      <vt:lpstr>عنوان پایان نامه خود را در اینجا تایپ کنید</vt:lpstr>
      <vt:lpstr>فهرست مطالب</vt:lpstr>
      <vt:lpstr>فصل اول</vt:lpstr>
      <vt:lpstr>مقدمه و بیان مساله</vt:lpstr>
      <vt:lpstr>فصل دوم</vt:lpstr>
      <vt:lpstr>مروری بر پیشینه</vt:lpstr>
      <vt:lpstr>فصل سوم</vt:lpstr>
      <vt:lpstr>روش شناسی</vt:lpstr>
      <vt:lpstr>فصل چهارم</vt:lpstr>
      <vt:lpstr>تحلیل داده ها</vt:lpstr>
      <vt:lpstr>فصل پنجم</vt:lpstr>
      <vt:lpstr>نتیجه گیری</vt:lpstr>
      <vt:lpstr>فصل ششم</vt:lpstr>
      <vt:lpstr>پیشنهادات</vt:lpstr>
      <vt:lpstr>از توجه شما سپاسگزارم</vt:lpstr>
      <vt:lpstr>دانلود پکیج پاورپوینت دانشجویی </vt:lpstr>
      <vt:lpstr>پیشنهاد ما به شما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pardweb p</dc:creator>
  <cp:lastModifiedBy>pardweb p</cp:lastModifiedBy>
  <cp:revision>17</cp:revision>
  <dcterms:created xsi:type="dcterms:W3CDTF">2024-08-08T04:17:21Z</dcterms:created>
  <dcterms:modified xsi:type="dcterms:W3CDTF">2024-08-09T07:05:49Z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559301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D9.0.2</vt:lpwstr>
  </property>
</Properties>
</file>