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0F03"/>
    <a:srgbClr val="BA9254"/>
    <a:srgbClr val="FFD96E"/>
    <a:srgbClr val="ECF6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DF-41A1-B04A-2407A7C5648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DF-41A1-B04A-2407A7C5648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DF-41A1-B04A-2407A7C564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03158512"/>
        <c:axId val="760145392"/>
      </c:barChart>
      <c:catAx>
        <c:axId val="803158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0145392"/>
        <c:crosses val="autoZero"/>
        <c:auto val="1"/>
        <c:lblAlgn val="ctr"/>
        <c:lblOffset val="100"/>
        <c:noMultiLvlLbl val="0"/>
      </c:catAx>
      <c:valAx>
        <c:axId val="760145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3158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DDD98B-EAB2-4F31-B590-485C9D5B0C49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0696CF7-E0F7-4819-A089-7E961448A2B3}">
      <dgm:prSet custT="1"/>
      <dgm:spPr/>
      <dgm:t>
        <a:bodyPr/>
        <a:lstStyle/>
        <a:p>
          <a:pPr rtl="1"/>
          <a:r>
            <a:rPr lang="ar-OM" sz="2800" dirty="0"/>
            <a:t>تأکید بر لزوم حمایت از تولید ملی و سرمایه‌گذاری هوشمندانه.بیان ضرورت همکاری دولت، بخش خصوصی و مردم برای تحقق شعار سال.</a:t>
          </a:r>
          <a:endParaRPr lang="en-GB" sz="2800" dirty="0"/>
        </a:p>
      </dgm:t>
    </dgm:pt>
    <dgm:pt modelId="{90DE6E66-0A4B-4B69-83BD-8AB06BC7E62F}" type="parTrans" cxnId="{F1229940-0321-4652-A932-782936F82431}">
      <dgm:prSet/>
      <dgm:spPr/>
      <dgm:t>
        <a:bodyPr/>
        <a:lstStyle/>
        <a:p>
          <a:pPr rtl="1"/>
          <a:endParaRPr lang="en-GB" sz="1200"/>
        </a:p>
      </dgm:t>
    </dgm:pt>
    <dgm:pt modelId="{C45EA0C7-0EE5-440A-BB54-7114B9F37EE9}" type="sibTrans" cxnId="{F1229940-0321-4652-A932-782936F82431}">
      <dgm:prSet/>
      <dgm:spPr/>
      <dgm:t>
        <a:bodyPr/>
        <a:lstStyle/>
        <a:p>
          <a:pPr rtl="1"/>
          <a:endParaRPr lang="en-GB" sz="1200"/>
        </a:p>
      </dgm:t>
    </dgm:pt>
    <dgm:pt modelId="{2606529A-B850-468B-8C21-4E0EF976B0DD}" type="pres">
      <dgm:prSet presAssocID="{B3DDD98B-EAB2-4F31-B590-485C9D5B0C49}" presName="Name0" presStyleCnt="0">
        <dgm:presLayoutVars>
          <dgm:dir val="rev"/>
          <dgm:resizeHandles val="exact"/>
        </dgm:presLayoutVars>
      </dgm:prSet>
      <dgm:spPr/>
    </dgm:pt>
    <dgm:pt modelId="{A463F4FF-F832-4CFB-B2C9-3C9E16F08D38}" type="pres">
      <dgm:prSet presAssocID="{A0696CF7-E0F7-4819-A089-7E961448A2B3}" presName="composite" presStyleCnt="0"/>
      <dgm:spPr/>
    </dgm:pt>
    <dgm:pt modelId="{812D098C-14A6-436E-8DCB-791906402A4D}" type="pres">
      <dgm:prSet presAssocID="{A0696CF7-E0F7-4819-A089-7E961448A2B3}" presName="rect1" presStyleLbl="trAlignAcc1" presStyleIdx="0" presStyleCnt="1">
        <dgm:presLayoutVars>
          <dgm:bulletEnabled val="1"/>
        </dgm:presLayoutVars>
      </dgm:prSet>
      <dgm:spPr/>
    </dgm:pt>
    <dgm:pt modelId="{30F7546A-529D-4682-A453-7BF25E5324BC}" type="pres">
      <dgm:prSet presAssocID="{A0696CF7-E0F7-4819-A089-7E961448A2B3}" presName="rect2" presStyleLbl="fgImgPlace1" presStyleIdx="0" presStyleCnt="1"/>
      <dgm:spPr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</dgm:ptLst>
  <dgm:cxnLst>
    <dgm:cxn modelId="{F1229940-0321-4652-A932-782936F82431}" srcId="{B3DDD98B-EAB2-4F31-B590-485C9D5B0C49}" destId="{A0696CF7-E0F7-4819-A089-7E961448A2B3}" srcOrd="0" destOrd="0" parTransId="{90DE6E66-0A4B-4B69-83BD-8AB06BC7E62F}" sibTransId="{C45EA0C7-0EE5-440A-BB54-7114B9F37EE9}"/>
    <dgm:cxn modelId="{E09EF4E7-34E7-4731-8BE5-9F3C29C85D2C}" type="presOf" srcId="{A0696CF7-E0F7-4819-A089-7E961448A2B3}" destId="{812D098C-14A6-436E-8DCB-791906402A4D}" srcOrd="0" destOrd="0" presId="urn:microsoft.com/office/officeart/2008/layout/PictureStrips"/>
    <dgm:cxn modelId="{03814EF2-6BB0-4F1D-99FA-F822FEAC9DBB}" type="presOf" srcId="{B3DDD98B-EAB2-4F31-B590-485C9D5B0C49}" destId="{2606529A-B850-468B-8C21-4E0EF976B0DD}" srcOrd="0" destOrd="0" presId="urn:microsoft.com/office/officeart/2008/layout/PictureStrips"/>
    <dgm:cxn modelId="{9B599B3D-E82D-47DD-AA05-3BAE324A92C3}" type="presParOf" srcId="{2606529A-B850-468B-8C21-4E0EF976B0DD}" destId="{A463F4FF-F832-4CFB-B2C9-3C9E16F08D38}" srcOrd="0" destOrd="0" presId="urn:microsoft.com/office/officeart/2008/layout/PictureStrips"/>
    <dgm:cxn modelId="{F2084558-FBB3-4B6B-B899-CB8FBFF0BF97}" type="presParOf" srcId="{A463F4FF-F832-4CFB-B2C9-3C9E16F08D38}" destId="{812D098C-14A6-436E-8DCB-791906402A4D}" srcOrd="0" destOrd="0" presId="urn:microsoft.com/office/officeart/2008/layout/PictureStrips"/>
    <dgm:cxn modelId="{B2297054-F9E2-4DF6-AB5A-198833782D5F}" type="presParOf" srcId="{A463F4FF-F832-4CFB-B2C9-3C9E16F08D38}" destId="{30F7546A-529D-4682-A453-7BF25E5324BC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2D098C-14A6-436E-8DCB-791906402A4D}">
      <dsp:nvSpPr>
        <dsp:cNvPr id="0" name=""/>
        <dsp:cNvSpPr/>
      </dsp:nvSpPr>
      <dsp:spPr>
        <a:xfrm>
          <a:off x="0" y="967908"/>
          <a:ext cx="9433265" cy="294789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996708" bIns="1066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OM" sz="2800" kern="1200" dirty="0"/>
            <a:t>تأکید بر لزوم حمایت از تولید ملی و سرمایه‌گذاری هوشمندانه.بیان ضرورت همکاری دولت، بخش خصوصی و مردم برای تحقق شعار سال.</a:t>
          </a:r>
          <a:endParaRPr lang="en-GB" sz="2800" kern="1200" dirty="0"/>
        </a:p>
      </dsp:txBody>
      <dsp:txXfrm>
        <a:off x="0" y="967908"/>
        <a:ext cx="9433265" cy="2947895"/>
      </dsp:txXfrm>
    </dsp:sp>
    <dsp:sp modelId="{30F7546A-529D-4682-A453-7BF25E5324BC}">
      <dsp:nvSpPr>
        <dsp:cNvPr id="0" name=""/>
        <dsp:cNvSpPr/>
      </dsp:nvSpPr>
      <dsp:spPr>
        <a:xfrm>
          <a:off x="7762791" y="542101"/>
          <a:ext cx="2063526" cy="3095290"/>
        </a:xfrm>
        <a:prstGeom prst="rect">
          <a:avLst/>
        </a:prstGeom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84E6B-6641-BD1D-0428-5446B2EE2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907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rgbClr val="BA92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CC9E334-A80E-2C9E-B6D3-6C3D5188BA23}"/>
              </a:ext>
            </a:extLst>
          </p:cNvPr>
          <p:cNvSpPr/>
          <p:nvPr userDrawn="1"/>
        </p:nvSpPr>
        <p:spPr>
          <a:xfrm>
            <a:off x="186813" y="196645"/>
            <a:ext cx="11877368" cy="6351639"/>
          </a:xfrm>
          <a:prstGeom prst="roundRect">
            <a:avLst>
              <a:gd name="adj" fmla="val 6295"/>
            </a:avLst>
          </a:prstGeom>
          <a:solidFill>
            <a:schemeClr val="bg1">
              <a:lumMod val="95000"/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Courier New" panose="02070309020205020404" pitchFamily="49" charset="0"/>
              <a:buChar char="o"/>
            </a:pP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E99BE6-6749-C3B9-9FA8-B06BD375E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00F0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2917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solidFill>
          <a:srgbClr val="BA92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CC9E334-A80E-2C9E-B6D3-6C3D5188BA23}"/>
              </a:ext>
            </a:extLst>
          </p:cNvPr>
          <p:cNvSpPr/>
          <p:nvPr userDrawn="1"/>
        </p:nvSpPr>
        <p:spPr>
          <a:xfrm>
            <a:off x="186813" y="196645"/>
            <a:ext cx="11877368" cy="6351639"/>
          </a:xfrm>
          <a:prstGeom prst="roundRect">
            <a:avLst>
              <a:gd name="adj" fmla="val 6295"/>
            </a:avLst>
          </a:prstGeom>
          <a:solidFill>
            <a:schemeClr val="bg1">
              <a:lumMod val="95000"/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Courier New" panose="02070309020205020404" pitchFamily="49" charset="0"/>
              <a:buChar char="o"/>
            </a:pP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E99BE6-6749-C3B9-9FA8-B06BD375E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00F0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9C1FBC-B5B6-252C-9E82-B7A68A1DBAE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55638" y="1468438"/>
            <a:ext cx="11009312" cy="4710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409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ECB7B2-A65F-7249-9E3B-378609392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544" y="365126"/>
            <a:ext cx="10199255" cy="927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2160B6-4C86-7B8D-204F-F1CF2ED566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4544" y="1505528"/>
            <a:ext cx="10199255" cy="45442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1699C-D33A-4104-6ACA-26D568E125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03D5BC-63E2-49C0-9F06-A374F6FA3257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BAA758-25B2-9D38-5D1B-0D52C5DE9D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3F4D6-7FB5-2B07-BBEE-FC901A7EE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24F6D8-60A6-422E-B475-19A944EE0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340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058AF-CEE0-2758-09C3-CFE33B202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719" y="2380739"/>
            <a:ext cx="5364243" cy="863906"/>
          </a:xfrm>
        </p:spPr>
        <p:txBody>
          <a:bodyPr>
            <a:normAutofit/>
          </a:bodyPr>
          <a:lstStyle/>
          <a:p>
            <a:pPr algn="ctr"/>
            <a:r>
              <a:rPr lang="fa-IR" sz="4000" dirty="0">
                <a:solidFill>
                  <a:srgbClr val="400F03"/>
                </a:solidFill>
              </a:rPr>
              <a:t>دانلود قالب پاورپوینت</a:t>
            </a:r>
            <a:endParaRPr lang="en-GB" sz="4000" dirty="0">
              <a:solidFill>
                <a:srgbClr val="400F03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21481BE-B9B2-3C40-D896-7D0C71DA20BD}"/>
              </a:ext>
            </a:extLst>
          </p:cNvPr>
          <p:cNvSpPr/>
          <p:nvPr/>
        </p:nvSpPr>
        <p:spPr>
          <a:xfrm>
            <a:off x="2158577" y="5799026"/>
            <a:ext cx="36666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/>
                <a:solidFill>
                  <a:schemeClr val="accent3"/>
                </a:solidFill>
              </a:rPr>
              <a:t>PardWeb.ir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82180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6F457-C9CA-37C5-E6B3-1FACEF365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622" y="365125"/>
            <a:ext cx="4800177" cy="1050719"/>
          </a:xfrm>
        </p:spPr>
        <p:txBody>
          <a:bodyPr/>
          <a:lstStyle/>
          <a:p>
            <a:pPr algn="ctr"/>
            <a:r>
              <a:rPr lang="fa-IR" dirty="0"/>
              <a:t>شعار سال 1404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A2CE24C-D8B0-30F3-B85D-D72463696E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367" y="795288"/>
            <a:ext cx="5313013" cy="38681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35FDEF5-5722-A061-9FA1-8141F68952F6}"/>
              </a:ext>
            </a:extLst>
          </p:cNvPr>
          <p:cNvSpPr txBox="1"/>
          <p:nvPr/>
        </p:nvSpPr>
        <p:spPr>
          <a:xfrm>
            <a:off x="6210393" y="1678647"/>
            <a:ext cx="5313013" cy="2966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rt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ar-OM" b="1" dirty="0">
                <a:solidFill>
                  <a:srgbClr val="400F03"/>
                </a:solidFill>
              </a:rPr>
              <a:t>محتوای شما در اینجا، یا با کپی کردن متن خود، در این کادر پس از چسباندن نمایش داده می‌شود، واین باکس را فقط انتخاب کنید</a:t>
            </a:r>
            <a:r>
              <a:rPr lang="fa-IR" b="1" dirty="0">
                <a:solidFill>
                  <a:srgbClr val="400F03"/>
                </a:solidFill>
              </a:rPr>
              <a:t>.</a:t>
            </a:r>
          </a:p>
          <a:p>
            <a:pPr marL="285750" indent="-285750" algn="just" rt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ar-OM" sz="1800" b="1" dirty="0"/>
              <a:t>محتوای شما در اینجا، یا با کپی کردن متن خود، در این کادر پس از چسباندن نمایش داده می‌شود، واین باکس را فقط انتخاب کنید</a:t>
            </a:r>
            <a:r>
              <a:rPr lang="fa-IR" sz="1800" b="1" dirty="0"/>
              <a:t>.</a:t>
            </a:r>
            <a:endParaRPr lang="ar-OM" sz="1800" b="1" dirty="0"/>
          </a:p>
          <a:p>
            <a:pPr marL="285750" indent="-285750" algn="just" rtl="1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ar-OM" b="1" dirty="0">
              <a:solidFill>
                <a:srgbClr val="400F03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0D97BC7-0EB8-8EF7-EFDD-C036BF5F7213}"/>
              </a:ext>
            </a:extLst>
          </p:cNvPr>
          <p:cNvSpPr/>
          <p:nvPr/>
        </p:nvSpPr>
        <p:spPr>
          <a:xfrm>
            <a:off x="4902048" y="5569545"/>
            <a:ext cx="33031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PardWeb.ir</a:t>
            </a:r>
          </a:p>
        </p:txBody>
      </p:sp>
    </p:spTree>
    <p:extLst>
      <p:ext uri="{BB962C8B-B14F-4D97-AF65-F5344CB8AC3E}">
        <p14:creationId xmlns:p14="http://schemas.microsoft.com/office/powerpoint/2010/main" val="1215275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9B44F43-0754-D73C-9443-2E95A9A57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لوگوی سال 1404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C738A53-1C2C-B024-0990-00B6D0B69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5560" y="2231537"/>
            <a:ext cx="6846401" cy="206062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6FC9312-4C0D-D4AB-180C-DB56369822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413" y="1426817"/>
            <a:ext cx="3642366" cy="3465371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8FE1D35-7682-6063-E19B-C88FB8677F37}"/>
              </a:ext>
            </a:extLst>
          </p:cNvPr>
          <p:cNvSpPr/>
          <p:nvPr/>
        </p:nvSpPr>
        <p:spPr>
          <a:xfrm>
            <a:off x="4720299" y="5569545"/>
            <a:ext cx="36666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PardWeb.ir</a:t>
            </a:r>
          </a:p>
        </p:txBody>
      </p:sp>
    </p:spTree>
    <p:extLst>
      <p:ext uri="{BB962C8B-B14F-4D97-AF65-F5344CB8AC3E}">
        <p14:creationId xmlns:p14="http://schemas.microsoft.com/office/powerpoint/2010/main" val="1888688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450A7E3-357C-81CC-557B-4B29CF3191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4909" y="1065126"/>
            <a:ext cx="5334581" cy="37342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8F1079FD-966C-247F-D5C0-6759A0BB9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346" y="978075"/>
            <a:ext cx="4800177" cy="1050719"/>
          </a:xfrm>
        </p:spPr>
        <p:txBody>
          <a:bodyPr/>
          <a:lstStyle/>
          <a:p>
            <a:pPr algn="ctr"/>
            <a:r>
              <a:rPr lang="fa-IR" dirty="0"/>
              <a:t>شعار سال 1404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0755DB-7E02-8FCB-DCC3-A06279E08E7D}"/>
              </a:ext>
            </a:extLst>
          </p:cNvPr>
          <p:cNvSpPr txBox="1"/>
          <p:nvPr/>
        </p:nvSpPr>
        <p:spPr>
          <a:xfrm>
            <a:off x="452510" y="2271499"/>
            <a:ext cx="5313013" cy="2966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rt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ar-OM" b="1" dirty="0">
                <a:solidFill>
                  <a:srgbClr val="400F03"/>
                </a:solidFill>
              </a:rPr>
              <a:t>محتوای شما در اینجا، یا با کپی کردن متن خود، در این کادر پس از چسباندن نمایش داده می‌شود، واین باکس را فقط انتخاب کنید</a:t>
            </a:r>
            <a:r>
              <a:rPr lang="fa-IR" b="1" dirty="0">
                <a:solidFill>
                  <a:srgbClr val="400F03"/>
                </a:solidFill>
              </a:rPr>
              <a:t>.</a:t>
            </a:r>
          </a:p>
          <a:p>
            <a:pPr marL="285750" indent="-285750" algn="just" rt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ar-OM" sz="1800" b="1" dirty="0"/>
              <a:t>محتوای شما در اینجا، یا با کپی کردن متن خود، در این کادر پس از چسباندن نمایش داده می‌شود، واین باکس را فقط انتخاب کنید</a:t>
            </a:r>
            <a:r>
              <a:rPr lang="fa-IR" sz="1800" b="1" dirty="0"/>
              <a:t>.</a:t>
            </a:r>
            <a:endParaRPr lang="ar-OM" sz="1800" b="1" dirty="0"/>
          </a:p>
          <a:p>
            <a:pPr marL="285750" indent="-285750" algn="just" rtl="1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ar-OM" b="1" dirty="0">
              <a:solidFill>
                <a:srgbClr val="400F03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1E3272C-F043-13FF-1AFF-DFFAEF3541AA}"/>
              </a:ext>
            </a:extLst>
          </p:cNvPr>
          <p:cNvSpPr/>
          <p:nvPr/>
        </p:nvSpPr>
        <p:spPr>
          <a:xfrm>
            <a:off x="3900140" y="5677699"/>
            <a:ext cx="37307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PardWeb.ir</a:t>
            </a:r>
          </a:p>
        </p:txBody>
      </p:sp>
    </p:spTree>
    <p:extLst>
      <p:ext uri="{BB962C8B-B14F-4D97-AF65-F5344CB8AC3E}">
        <p14:creationId xmlns:p14="http://schemas.microsoft.com/office/powerpoint/2010/main" val="2755518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5693799-7C45-4B2D-E94B-84FCBE1B7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OM" dirty="0"/>
              <a:t>اسلاید تحلیل و بررسی آمارها</a:t>
            </a:r>
            <a:endParaRPr lang="en-GB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E7405E0-E158-0517-CA6D-D39D8BFF31F3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912677086"/>
              </p:ext>
            </p:extLst>
          </p:nvPr>
        </p:nvGraphicFramePr>
        <p:xfrm>
          <a:off x="655638" y="1468438"/>
          <a:ext cx="11009312" cy="4710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186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Graphic spid="9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D57C2-BA78-D758-B347-EABD41359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OM" dirty="0"/>
              <a:t>اسلاید جمع‌بندی و نتیجه‌گیری</a:t>
            </a: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BA02126-A6A2-C783-8ED8-31C045BE2F83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07099315"/>
              </p:ext>
            </p:extLst>
          </p:nvPr>
        </p:nvGraphicFramePr>
        <p:xfrm>
          <a:off x="1838632" y="1720644"/>
          <a:ext cx="9826318" cy="4457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4569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Shabnam">
      <a:majorFont>
        <a:latin typeface="Times New Roman"/>
        <a:ea typeface=""/>
        <a:cs typeface="B Titr"/>
      </a:majorFont>
      <a:minorFont>
        <a:latin typeface="Times New Roman"/>
        <a:ea typeface=""/>
        <a:cs typeface="Shabnam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176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Courier New</vt:lpstr>
      <vt:lpstr>Times New Roman</vt:lpstr>
      <vt:lpstr>Office Theme</vt:lpstr>
      <vt:lpstr>دانلود قالب پاورپوینت</vt:lpstr>
      <vt:lpstr>شعار سال 1404</vt:lpstr>
      <vt:lpstr>لوگوی سال 1404</vt:lpstr>
      <vt:lpstr>شعار سال 1404</vt:lpstr>
      <vt:lpstr>اسلاید تحلیل و بررسی آمارها</vt:lpstr>
      <vt:lpstr>اسلاید جمع‌بندی و نتیجه‌گیری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pardweb p</dc:creator>
  <cp:lastModifiedBy>pardweb p</cp:lastModifiedBy>
  <cp:revision>4</cp:revision>
  <dcterms:created xsi:type="dcterms:W3CDTF">2025-03-27T19:19:44Z</dcterms:created>
  <dcterms:modified xsi:type="dcterms:W3CDTF">2025-03-27T20:03:00Z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463440</vt:lpwstr>
  </property>
  <property fmtid="{D5CDD505-2E9C-101B-9397-08002B2CF9AE}" pid="3" name="NXPowerLiteSettings">
    <vt:lpwstr>C700052003A000</vt:lpwstr>
  </property>
  <property fmtid="{D5CDD505-2E9C-101B-9397-08002B2CF9AE}" pid="4" name="NXPowerLiteVersion">
    <vt:lpwstr>D9.0.2</vt:lpwstr>
  </property>
</Properties>
</file>